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5"/>
  </p:notesMasterIdLst>
  <p:handoutMasterIdLst>
    <p:handoutMasterId r:id="rId26"/>
  </p:handoutMasterIdLst>
  <p:sldIdLst>
    <p:sldId id="258" r:id="rId2"/>
    <p:sldId id="273" r:id="rId3"/>
    <p:sldId id="264" r:id="rId4"/>
    <p:sldId id="263" r:id="rId5"/>
    <p:sldId id="265" r:id="rId6"/>
    <p:sldId id="266" r:id="rId7"/>
    <p:sldId id="269" r:id="rId8"/>
    <p:sldId id="281" r:id="rId9"/>
    <p:sldId id="282" r:id="rId10"/>
    <p:sldId id="275" r:id="rId11"/>
    <p:sldId id="260" r:id="rId12"/>
    <p:sldId id="257" r:id="rId13"/>
    <p:sldId id="271" r:id="rId14"/>
    <p:sldId id="283" r:id="rId15"/>
    <p:sldId id="287" r:id="rId16"/>
    <p:sldId id="272" r:id="rId17"/>
    <p:sldId id="276" r:id="rId18"/>
    <p:sldId id="278" r:id="rId19"/>
    <p:sldId id="280" r:id="rId20"/>
    <p:sldId id="279" r:id="rId21"/>
    <p:sldId id="284" r:id="rId22"/>
    <p:sldId id="285" r:id="rId23"/>
    <p:sldId id="262" r:id="rId2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13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0C1112-76B3-43B1-A5D9-E0A34B766548}"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CCAFCA58-E6E7-4351-884A-9296C6E5EA0B}">
      <dgm:prSet phldrT="[Text]"/>
      <dgm:spPr/>
      <dgm:t>
        <a:bodyPr/>
        <a:lstStyle/>
        <a:p>
          <a:r>
            <a:rPr lang="en-US" dirty="0" smtClean="0">
              <a:latin typeface="Calibri" panose="020F0502020204030204" pitchFamily="34" charset="0"/>
            </a:rPr>
            <a:t>File Form DTE 1: Complaint Against the Valuation of Real Property prior to March 31</a:t>
          </a:r>
          <a:r>
            <a:rPr lang="en-US" baseline="30000" dirty="0" smtClean="0">
              <a:latin typeface="Calibri" panose="020F0502020204030204" pitchFamily="34" charset="0"/>
            </a:rPr>
            <a:t>st</a:t>
          </a:r>
          <a:r>
            <a:rPr lang="en-US" dirty="0" smtClean="0">
              <a:latin typeface="Calibri" panose="020F0502020204030204" pitchFamily="34" charset="0"/>
            </a:rPr>
            <a:t> with the County Auditor </a:t>
          </a:r>
          <a:endParaRPr lang="en-US" dirty="0">
            <a:latin typeface="Calibri" panose="020F0502020204030204" pitchFamily="34" charset="0"/>
          </a:endParaRPr>
        </a:p>
      </dgm:t>
    </dgm:pt>
    <dgm:pt modelId="{75EC8EC9-CC54-4DB2-8311-00035BDB3BB6}" type="parTrans" cxnId="{69C965A0-41DF-40C2-9D9C-A904F57B8F16}">
      <dgm:prSet/>
      <dgm:spPr/>
      <dgm:t>
        <a:bodyPr/>
        <a:lstStyle/>
        <a:p>
          <a:endParaRPr lang="en-US"/>
        </a:p>
      </dgm:t>
    </dgm:pt>
    <dgm:pt modelId="{494B0AB8-378B-42A1-8AC8-9625AF42F863}" type="sibTrans" cxnId="{69C965A0-41DF-40C2-9D9C-A904F57B8F16}">
      <dgm:prSet/>
      <dgm:spPr/>
      <dgm:t>
        <a:bodyPr/>
        <a:lstStyle/>
        <a:p>
          <a:endParaRPr lang="en-US"/>
        </a:p>
      </dgm:t>
    </dgm:pt>
    <dgm:pt modelId="{DA657D85-1DFD-4296-A8FA-E965829363D8}">
      <dgm:prSet phldrT="[Text]"/>
      <dgm:spPr/>
      <dgm:t>
        <a:bodyPr/>
        <a:lstStyle/>
        <a:p>
          <a:r>
            <a:rPr lang="en-US" dirty="0" smtClean="0">
              <a:latin typeface="Calibri"/>
            </a:rPr>
            <a:t>• </a:t>
          </a:r>
          <a:r>
            <a:rPr lang="en-US" dirty="0" smtClean="0">
              <a:latin typeface="Calibri" panose="020F0502020204030204" pitchFamily="34" charset="0"/>
            </a:rPr>
            <a:t>Application &amp; Filing Fee must have been filed with the Auditor</a:t>
          </a:r>
        </a:p>
        <a:p>
          <a:r>
            <a:rPr lang="en-US" dirty="0" smtClean="0">
              <a:latin typeface="Calibri" panose="020F0502020204030204" pitchFamily="34" charset="0"/>
            </a:rPr>
            <a:t>• Evidence of commercial farming must be provided</a:t>
          </a:r>
          <a:endParaRPr lang="en-US" dirty="0">
            <a:latin typeface="Calibri" panose="020F0502020204030204" pitchFamily="34" charset="0"/>
          </a:endParaRPr>
        </a:p>
      </dgm:t>
    </dgm:pt>
    <dgm:pt modelId="{9C2B398C-C137-4543-AB96-3FB153B1EFAD}" type="parTrans" cxnId="{278C8FE3-991F-4F77-8148-97979BBB03B1}">
      <dgm:prSet/>
      <dgm:spPr/>
      <dgm:t>
        <a:bodyPr/>
        <a:lstStyle/>
        <a:p>
          <a:endParaRPr lang="en-US"/>
        </a:p>
      </dgm:t>
    </dgm:pt>
    <dgm:pt modelId="{BC00C7E5-E9A0-44FC-89F5-1E7CD963FAEE}" type="sibTrans" cxnId="{278C8FE3-991F-4F77-8148-97979BBB03B1}">
      <dgm:prSet/>
      <dgm:spPr/>
      <dgm:t>
        <a:bodyPr/>
        <a:lstStyle/>
        <a:p>
          <a:endParaRPr lang="en-US"/>
        </a:p>
      </dgm:t>
    </dgm:pt>
    <dgm:pt modelId="{15D8D38C-33A6-4783-AC35-4E2C8D907D4E}">
      <dgm:prSet phldrT="[Text]"/>
      <dgm:spPr/>
      <dgm:t>
        <a:bodyPr/>
        <a:lstStyle/>
        <a:p>
          <a:r>
            <a:rPr lang="en-US" dirty="0" smtClean="0">
              <a:latin typeface="Calibri"/>
            </a:rPr>
            <a:t>• Inspection of the property</a:t>
          </a:r>
        </a:p>
        <a:p>
          <a:r>
            <a:rPr lang="en-US" dirty="0" smtClean="0">
              <a:latin typeface="Calibri"/>
            </a:rPr>
            <a:t>• Board of Revision Hearing</a:t>
          </a:r>
        </a:p>
        <a:p>
          <a:r>
            <a:rPr lang="en-US" dirty="0" smtClean="0">
              <a:latin typeface="Calibri"/>
            </a:rPr>
            <a:t>• Determination by Certified Mail</a:t>
          </a:r>
          <a:endParaRPr lang="en-US" dirty="0"/>
        </a:p>
      </dgm:t>
    </dgm:pt>
    <dgm:pt modelId="{90336CD0-9458-48B3-9B2B-19293F246F07}" type="parTrans" cxnId="{7852F487-2CEA-4D86-923E-ABD39AEA63A4}">
      <dgm:prSet/>
      <dgm:spPr/>
      <dgm:t>
        <a:bodyPr/>
        <a:lstStyle/>
        <a:p>
          <a:endParaRPr lang="en-US"/>
        </a:p>
      </dgm:t>
    </dgm:pt>
    <dgm:pt modelId="{65298D09-CD2F-4990-9FEE-44DE3A8C5549}" type="sibTrans" cxnId="{7852F487-2CEA-4D86-923E-ABD39AEA63A4}">
      <dgm:prSet/>
      <dgm:spPr/>
      <dgm:t>
        <a:bodyPr/>
        <a:lstStyle/>
        <a:p>
          <a:endParaRPr lang="en-US"/>
        </a:p>
      </dgm:t>
    </dgm:pt>
    <dgm:pt modelId="{9E99339D-58DD-4209-982C-C0B7E7162061}" type="pres">
      <dgm:prSet presAssocID="{550C1112-76B3-43B1-A5D9-E0A34B766548}" presName="outerComposite" presStyleCnt="0">
        <dgm:presLayoutVars>
          <dgm:chMax val="5"/>
          <dgm:dir/>
          <dgm:resizeHandles val="exact"/>
        </dgm:presLayoutVars>
      </dgm:prSet>
      <dgm:spPr/>
      <dgm:t>
        <a:bodyPr/>
        <a:lstStyle/>
        <a:p>
          <a:endParaRPr lang="en-US"/>
        </a:p>
      </dgm:t>
    </dgm:pt>
    <dgm:pt modelId="{5CC5406F-CFA3-4DB5-A419-339B9E7F88FA}" type="pres">
      <dgm:prSet presAssocID="{550C1112-76B3-43B1-A5D9-E0A34B766548}" presName="dummyMaxCanvas" presStyleCnt="0">
        <dgm:presLayoutVars/>
      </dgm:prSet>
      <dgm:spPr/>
    </dgm:pt>
    <dgm:pt modelId="{F5B2501E-BA66-4247-96BC-324CFBF645ED}" type="pres">
      <dgm:prSet presAssocID="{550C1112-76B3-43B1-A5D9-E0A34B766548}" presName="ThreeNodes_1" presStyleLbl="node1" presStyleIdx="0" presStyleCnt="3" custLinFactNeighborX="1468" custLinFactNeighborY="541">
        <dgm:presLayoutVars>
          <dgm:bulletEnabled val="1"/>
        </dgm:presLayoutVars>
      </dgm:prSet>
      <dgm:spPr/>
      <dgm:t>
        <a:bodyPr/>
        <a:lstStyle/>
        <a:p>
          <a:endParaRPr lang="en-US"/>
        </a:p>
      </dgm:t>
    </dgm:pt>
    <dgm:pt modelId="{047881A6-C1CA-49A2-A27B-2234821A23B3}" type="pres">
      <dgm:prSet presAssocID="{550C1112-76B3-43B1-A5D9-E0A34B766548}" presName="ThreeNodes_2" presStyleLbl="node1" presStyleIdx="1" presStyleCnt="3">
        <dgm:presLayoutVars>
          <dgm:bulletEnabled val="1"/>
        </dgm:presLayoutVars>
      </dgm:prSet>
      <dgm:spPr/>
      <dgm:t>
        <a:bodyPr/>
        <a:lstStyle/>
        <a:p>
          <a:endParaRPr lang="en-US"/>
        </a:p>
      </dgm:t>
    </dgm:pt>
    <dgm:pt modelId="{842FFEEA-29CA-4FA0-B08C-5962769FC904}" type="pres">
      <dgm:prSet presAssocID="{550C1112-76B3-43B1-A5D9-E0A34B766548}" presName="ThreeNodes_3" presStyleLbl="node1" presStyleIdx="2" presStyleCnt="3">
        <dgm:presLayoutVars>
          <dgm:bulletEnabled val="1"/>
        </dgm:presLayoutVars>
      </dgm:prSet>
      <dgm:spPr/>
      <dgm:t>
        <a:bodyPr/>
        <a:lstStyle/>
        <a:p>
          <a:endParaRPr lang="en-US"/>
        </a:p>
      </dgm:t>
    </dgm:pt>
    <dgm:pt modelId="{85EA7C44-FF74-49F1-A926-8AAD372B552C}" type="pres">
      <dgm:prSet presAssocID="{550C1112-76B3-43B1-A5D9-E0A34B766548}" presName="ThreeConn_1-2" presStyleLbl="fgAccFollowNode1" presStyleIdx="0" presStyleCnt="2">
        <dgm:presLayoutVars>
          <dgm:bulletEnabled val="1"/>
        </dgm:presLayoutVars>
      </dgm:prSet>
      <dgm:spPr/>
      <dgm:t>
        <a:bodyPr/>
        <a:lstStyle/>
        <a:p>
          <a:endParaRPr lang="en-US"/>
        </a:p>
      </dgm:t>
    </dgm:pt>
    <dgm:pt modelId="{DB1F877D-D18A-4107-A9E4-496FF1C5521A}" type="pres">
      <dgm:prSet presAssocID="{550C1112-76B3-43B1-A5D9-E0A34B766548}" presName="ThreeConn_2-3" presStyleLbl="fgAccFollowNode1" presStyleIdx="1" presStyleCnt="2">
        <dgm:presLayoutVars>
          <dgm:bulletEnabled val="1"/>
        </dgm:presLayoutVars>
      </dgm:prSet>
      <dgm:spPr/>
      <dgm:t>
        <a:bodyPr/>
        <a:lstStyle/>
        <a:p>
          <a:endParaRPr lang="en-US"/>
        </a:p>
      </dgm:t>
    </dgm:pt>
    <dgm:pt modelId="{54BE5414-E91C-4E39-9876-E78121026247}" type="pres">
      <dgm:prSet presAssocID="{550C1112-76B3-43B1-A5D9-E0A34B766548}" presName="ThreeNodes_1_text" presStyleLbl="node1" presStyleIdx="2" presStyleCnt="3">
        <dgm:presLayoutVars>
          <dgm:bulletEnabled val="1"/>
        </dgm:presLayoutVars>
      </dgm:prSet>
      <dgm:spPr/>
      <dgm:t>
        <a:bodyPr/>
        <a:lstStyle/>
        <a:p>
          <a:endParaRPr lang="en-US"/>
        </a:p>
      </dgm:t>
    </dgm:pt>
    <dgm:pt modelId="{3D36C14B-949C-4D2F-A286-0525B34BFF7C}" type="pres">
      <dgm:prSet presAssocID="{550C1112-76B3-43B1-A5D9-E0A34B766548}" presName="ThreeNodes_2_text" presStyleLbl="node1" presStyleIdx="2" presStyleCnt="3">
        <dgm:presLayoutVars>
          <dgm:bulletEnabled val="1"/>
        </dgm:presLayoutVars>
      </dgm:prSet>
      <dgm:spPr/>
      <dgm:t>
        <a:bodyPr/>
        <a:lstStyle/>
        <a:p>
          <a:endParaRPr lang="en-US"/>
        </a:p>
      </dgm:t>
    </dgm:pt>
    <dgm:pt modelId="{A93971D2-ADBF-4A30-9E98-D12631B24A34}" type="pres">
      <dgm:prSet presAssocID="{550C1112-76B3-43B1-A5D9-E0A34B766548}" presName="ThreeNodes_3_text" presStyleLbl="node1" presStyleIdx="2" presStyleCnt="3">
        <dgm:presLayoutVars>
          <dgm:bulletEnabled val="1"/>
        </dgm:presLayoutVars>
      </dgm:prSet>
      <dgm:spPr/>
      <dgm:t>
        <a:bodyPr/>
        <a:lstStyle/>
        <a:p>
          <a:endParaRPr lang="en-US"/>
        </a:p>
      </dgm:t>
    </dgm:pt>
  </dgm:ptLst>
  <dgm:cxnLst>
    <dgm:cxn modelId="{83B27B5B-20FF-44AD-83F5-0C4C6B441B13}" type="presOf" srcId="{15D8D38C-33A6-4783-AC35-4E2C8D907D4E}" destId="{A93971D2-ADBF-4A30-9E98-D12631B24A34}" srcOrd="1" destOrd="0" presId="urn:microsoft.com/office/officeart/2005/8/layout/vProcess5"/>
    <dgm:cxn modelId="{D99453FF-1FCA-4597-A930-77FCFA859458}" type="presOf" srcId="{DA657D85-1DFD-4296-A8FA-E965829363D8}" destId="{047881A6-C1CA-49A2-A27B-2234821A23B3}" srcOrd="0" destOrd="0" presId="urn:microsoft.com/office/officeart/2005/8/layout/vProcess5"/>
    <dgm:cxn modelId="{2EEEBFBE-80E7-46D1-9E70-027404138CB9}" type="presOf" srcId="{550C1112-76B3-43B1-A5D9-E0A34B766548}" destId="{9E99339D-58DD-4209-982C-C0B7E7162061}" srcOrd="0" destOrd="0" presId="urn:microsoft.com/office/officeart/2005/8/layout/vProcess5"/>
    <dgm:cxn modelId="{9453AC42-7980-4FD8-A950-14F2DA1B9876}" type="presOf" srcId="{15D8D38C-33A6-4783-AC35-4E2C8D907D4E}" destId="{842FFEEA-29CA-4FA0-B08C-5962769FC904}" srcOrd="0" destOrd="0" presId="urn:microsoft.com/office/officeart/2005/8/layout/vProcess5"/>
    <dgm:cxn modelId="{093F5011-D931-48AF-9A5C-FA283EF7BC13}" type="presOf" srcId="{BC00C7E5-E9A0-44FC-89F5-1E7CD963FAEE}" destId="{DB1F877D-D18A-4107-A9E4-496FF1C5521A}" srcOrd="0" destOrd="0" presId="urn:microsoft.com/office/officeart/2005/8/layout/vProcess5"/>
    <dgm:cxn modelId="{E927C35A-35CC-4A3D-AB44-E3052935B784}" type="presOf" srcId="{CCAFCA58-E6E7-4351-884A-9296C6E5EA0B}" destId="{54BE5414-E91C-4E39-9876-E78121026247}" srcOrd="1" destOrd="0" presId="urn:microsoft.com/office/officeart/2005/8/layout/vProcess5"/>
    <dgm:cxn modelId="{56ED664F-8E2B-4265-8CEC-C07F0E692911}" type="presOf" srcId="{494B0AB8-378B-42A1-8AC8-9625AF42F863}" destId="{85EA7C44-FF74-49F1-A926-8AAD372B552C}" srcOrd="0" destOrd="0" presId="urn:microsoft.com/office/officeart/2005/8/layout/vProcess5"/>
    <dgm:cxn modelId="{278C8FE3-991F-4F77-8148-97979BBB03B1}" srcId="{550C1112-76B3-43B1-A5D9-E0A34B766548}" destId="{DA657D85-1DFD-4296-A8FA-E965829363D8}" srcOrd="1" destOrd="0" parTransId="{9C2B398C-C137-4543-AB96-3FB153B1EFAD}" sibTransId="{BC00C7E5-E9A0-44FC-89F5-1E7CD963FAEE}"/>
    <dgm:cxn modelId="{C5630985-0B12-42E4-B55A-D0CCAE246B0C}" type="presOf" srcId="{DA657D85-1DFD-4296-A8FA-E965829363D8}" destId="{3D36C14B-949C-4D2F-A286-0525B34BFF7C}" srcOrd="1" destOrd="0" presId="urn:microsoft.com/office/officeart/2005/8/layout/vProcess5"/>
    <dgm:cxn modelId="{F384FCDF-22BB-4E57-B181-2E747CE58608}" type="presOf" srcId="{CCAFCA58-E6E7-4351-884A-9296C6E5EA0B}" destId="{F5B2501E-BA66-4247-96BC-324CFBF645ED}" srcOrd="0" destOrd="0" presId="urn:microsoft.com/office/officeart/2005/8/layout/vProcess5"/>
    <dgm:cxn modelId="{69C965A0-41DF-40C2-9D9C-A904F57B8F16}" srcId="{550C1112-76B3-43B1-A5D9-E0A34B766548}" destId="{CCAFCA58-E6E7-4351-884A-9296C6E5EA0B}" srcOrd="0" destOrd="0" parTransId="{75EC8EC9-CC54-4DB2-8311-00035BDB3BB6}" sibTransId="{494B0AB8-378B-42A1-8AC8-9625AF42F863}"/>
    <dgm:cxn modelId="{7852F487-2CEA-4D86-923E-ABD39AEA63A4}" srcId="{550C1112-76B3-43B1-A5D9-E0A34B766548}" destId="{15D8D38C-33A6-4783-AC35-4E2C8D907D4E}" srcOrd="2" destOrd="0" parTransId="{90336CD0-9458-48B3-9B2B-19293F246F07}" sibTransId="{65298D09-CD2F-4990-9FEE-44DE3A8C5549}"/>
    <dgm:cxn modelId="{686C431C-6BD7-45EC-AAF5-265105156F27}" type="presParOf" srcId="{9E99339D-58DD-4209-982C-C0B7E7162061}" destId="{5CC5406F-CFA3-4DB5-A419-339B9E7F88FA}" srcOrd="0" destOrd="0" presId="urn:microsoft.com/office/officeart/2005/8/layout/vProcess5"/>
    <dgm:cxn modelId="{B2CE9F65-D5C8-461D-ADAC-AFC437217288}" type="presParOf" srcId="{9E99339D-58DD-4209-982C-C0B7E7162061}" destId="{F5B2501E-BA66-4247-96BC-324CFBF645ED}" srcOrd="1" destOrd="0" presId="urn:microsoft.com/office/officeart/2005/8/layout/vProcess5"/>
    <dgm:cxn modelId="{D80126D5-39C6-4AC9-9F07-2CCC5781764C}" type="presParOf" srcId="{9E99339D-58DD-4209-982C-C0B7E7162061}" destId="{047881A6-C1CA-49A2-A27B-2234821A23B3}" srcOrd="2" destOrd="0" presId="urn:microsoft.com/office/officeart/2005/8/layout/vProcess5"/>
    <dgm:cxn modelId="{ECE80ACD-1181-4019-B31E-AB784E6214A6}" type="presParOf" srcId="{9E99339D-58DD-4209-982C-C0B7E7162061}" destId="{842FFEEA-29CA-4FA0-B08C-5962769FC904}" srcOrd="3" destOrd="0" presId="urn:microsoft.com/office/officeart/2005/8/layout/vProcess5"/>
    <dgm:cxn modelId="{BABB46F1-4E7B-4181-AEAD-4C71126C0BF9}" type="presParOf" srcId="{9E99339D-58DD-4209-982C-C0B7E7162061}" destId="{85EA7C44-FF74-49F1-A926-8AAD372B552C}" srcOrd="4" destOrd="0" presId="urn:microsoft.com/office/officeart/2005/8/layout/vProcess5"/>
    <dgm:cxn modelId="{53FEA6F7-D6CE-41E7-BBCC-21D8CC960425}" type="presParOf" srcId="{9E99339D-58DD-4209-982C-C0B7E7162061}" destId="{DB1F877D-D18A-4107-A9E4-496FF1C5521A}" srcOrd="5" destOrd="0" presId="urn:microsoft.com/office/officeart/2005/8/layout/vProcess5"/>
    <dgm:cxn modelId="{7A10A225-CB63-4883-84FF-E41A71976455}" type="presParOf" srcId="{9E99339D-58DD-4209-982C-C0B7E7162061}" destId="{54BE5414-E91C-4E39-9876-E78121026247}" srcOrd="6" destOrd="0" presId="urn:microsoft.com/office/officeart/2005/8/layout/vProcess5"/>
    <dgm:cxn modelId="{64762382-C157-4C88-9CB8-40BD09CD066C}" type="presParOf" srcId="{9E99339D-58DD-4209-982C-C0B7E7162061}" destId="{3D36C14B-949C-4D2F-A286-0525B34BFF7C}" srcOrd="7" destOrd="0" presId="urn:microsoft.com/office/officeart/2005/8/layout/vProcess5"/>
    <dgm:cxn modelId="{D204143F-A50B-4AD1-AA8A-3CB150064AB5}" type="presParOf" srcId="{9E99339D-58DD-4209-982C-C0B7E7162061}" destId="{A93971D2-ADBF-4A30-9E98-D12631B24A34}"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B2501E-BA66-4247-96BC-324CFBF645ED}">
      <dsp:nvSpPr>
        <dsp:cNvPr id="0" name=""/>
        <dsp:cNvSpPr/>
      </dsp:nvSpPr>
      <dsp:spPr>
        <a:xfrm>
          <a:off x="51195" y="5955"/>
          <a:ext cx="3487459" cy="11008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dirty="0" smtClean="0">
              <a:latin typeface="Calibri" panose="020F0502020204030204" pitchFamily="34" charset="0"/>
            </a:rPr>
            <a:t>File Form DTE 1: Complaint Against the Valuation of Real Property prior to March 31</a:t>
          </a:r>
          <a:r>
            <a:rPr lang="en-US" sz="1300" kern="1200" baseline="30000" dirty="0" smtClean="0">
              <a:latin typeface="Calibri" panose="020F0502020204030204" pitchFamily="34" charset="0"/>
            </a:rPr>
            <a:t>st</a:t>
          </a:r>
          <a:r>
            <a:rPr lang="en-US" sz="1300" kern="1200" dirty="0" smtClean="0">
              <a:latin typeface="Calibri" panose="020F0502020204030204" pitchFamily="34" charset="0"/>
            </a:rPr>
            <a:t> with the County Auditor </a:t>
          </a:r>
          <a:endParaRPr lang="en-US" sz="1300" kern="1200" dirty="0">
            <a:latin typeface="Calibri" panose="020F0502020204030204" pitchFamily="34" charset="0"/>
          </a:endParaRPr>
        </a:p>
      </dsp:txBody>
      <dsp:txXfrm>
        <a:off x="83438" y="38198"/>
        <a:ext cx="2299554" cy="1036365"/>
      </dsp:txXfrm>
    </dsp:sp>
    <dsp:sp modelId="{047881A6-C1CA-49A2-A27B-2234821A23B3}">
      <dsp:nvSpPr>
        <dsp:cNvPr id="0" name=""/>
        <dsp:cNvSpPr/>
      </dsp:nvSpPr>
      <dsp:spPr>
        <a:xfrm>
          <a:off x="307717" y="1284327"/>
          <a:ext cx="3487459" cy="11008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dirty="0" smtClean="0">
              <a:latin typeface="Calibri"/>
            </a:rPr>
            <a:t>• </a:t>
          </a:r>
          <a:r>
            <a:rPr lang="en-US" sz="1300" kern="1200" dirty="0" smtClean="0">
              <a:latin typeface="Calibri" panose="020F0502020204030204" pitchFamily="34" charset="0"/>
            </a:rPr>
            <a:t>Application &amp; Filing Fee must have been filed with the Auditor</a:t>
          </a:r>
        </a:p>
        <a:p>
          <a:pPr lvl="0" algn="l" defTabSz="577850">
            <a:lnSpc>
              <a:spcPct val="90000"/>
            </a:lnSpc>
            <a:spcBef>
              <a:spcPct val="0"/>
            </a:spcBef>
            <a:spcAft>
              <a:spcPct val="35000"/>
            </a:spcAft>
          </a:pPr>
          <a:r>
            <a:rPr lang="en-US" sz="1300" kern="1200" dirty="0" smtClean="0">
              <a:latin typeface="Calibri" panose="020F0502020204030204" pitchFamily="34" charset="0"/>
            </a:rPr>
            <a:t>• Evidence of commercial farming must be provided</a:t>
          </a:r>
          <a:endParaRPr lang="en-US" sz="1300" kern="1200" dirty="0">
            <a:latin typeface="Calibri" panose="020F0502020204030204" pitchFamily="34" charset="0"/>
          </a:endParaRPr>
        </a:p>
      </dsp:txBody>
      <dsp:txXfrm>
        <a:off x="339960" y="1316570"/>
        <a:ext cx="2399703" cy="1036365"/>
      </dsp:txXfrm>
    </dsp:sp>
    <dsp:sp modelId="{842FFEEA-29CA-4FA0-B08C-5962769FC904}">
      <dsp:nvSpPr>
        <dsp:cNvPr id="0" name=""/>
        <dsp:cNvSpPr/>
      </dsp:nvSpPr>
      <dsp:spPr>
        <a:xfrm>
          <a:off x="615434" y="2568654"/>
          <a:ext cx="3487459" cy="11008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dirty="0" smtClean="0">
              <a:latin typeface="Calibri"/>
            </a:rPr>
            <a:t>• Inspection of the property</a:t>
          </a:r>
        </a:p>
        <a:p>
          <a:pPr lvl="0" algn="l" defTabSz="577850">
            <a:lnSpc>
              <a:spcPct val="90000"/>
            </a:lnSpc>
            <a:spcBef>
              <a:spcPct val="0"/>
            </a:spcBef>
            <a:spcAft>
              <a:spcPct val="35000"/>
            </a:spcAft>
          </a:pPr>
          <a:r>
            <a:rPr lang="en-US" sz="1300" kern="1200" dirty="0" smtClean="0">
              <a:latin typeface="Calibri"/>
            </a:rPr>
            <a:t>• Board of Revision Hearing</a:t>
          </a:r>
        </a:p>
        <a:p>
          <a:pPr lvl="0" algn="l" defTabSz="577850">
            <a:lnSpc>
              <a:spcPct val="90000"/>
            </a:lnSpc>
            <a:spcBef>
              <a:spcPct val="0"/>
            </a:spcBef>
            <a:spcAft>
              <a:spcPct val="35000"/>
            </a:spcAft>
          </a:pPr>
          <a:r>
            <a:rPr lang="en-US" sz="1300" kern="1200" dirty="0" smtClean="0">
              <a:latin typeface="Calibri"/>
            </a:rPr>
            <a:t>• Determination by Certified Mail</a:t>
          </a:r>
          <a:endParaRPr lang="en-US" sz="1300" kern="1200" dirty="0"/>
        </a:p>
      </dsp:txBody>
      <dsp:txXfrm>
        <a:off x="647677" y="2600897"/>
        <a:ext cx="2399703" cy="1036365"/>
      </dsp:txXfrm>
    </dsp:sp>
    <dsp:sp modelId="{85EA7C44-FF74-49F1-A926-8AAD372B552C}">
      <dsp:nvSpPr>
        <dsp:cNvPr id="0" name=""/>
        <dsp:cNvSpPr/>
      </dsp:nvSpPr>
      <dsp:spPr>
        <a:xfrm>
          <a:off x="2771906" y="834812"/>
          <a:ext cx="715553" cy="71555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n-US" sz="3200" kern="1200"/>
        </a:p>
      </dsp:txBody>
      <dsp:txXfrm>
        <a:off x="2932905" y="834812"/>
        <a:ext cx="393555" cy="538454"/>
      </dsp:txXfrm>
    </dsp:sp>
    <dsp:sp modelId="{DB1F877D-D18A-4107-A9E4-496FF1C5521A}">
      <dsp:nvSpPr>
        <dsp:cNvPr id="0" name=""/>
        <dsp:cNvSpPr/>
      </dsp:nvSpPr>
      <dsp:spPr>
        <a:xfrm>
          <a:off x="3079623" y="2111800"/>
          <a:ext cx="715553" cy="71555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n-US" sz="3200" kern="1200"/>
        </a:p>
      </dsp:txBody>
      <dsp:txXfrm>
        <a:off x="3240622" y="2111800"/>
        <a:ext cx="393555" cy="53845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658"/>
          </a:xfrm>
          <a:prstGeom prst="rect">
            <a:avLst/>
          </a:prstGeom>
        </p:spPr>
        <p:txBody>
          <a:bodyPr vert="horz" lIns="93534" tIns="46767" rIns="93534" bIns="46767"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658"/>
          </a:xfrm>
          <a:prstGeom prst="rect">
            <a:avLst/>
          </a:prstGeom>
        </p:spPr>
        <p:txBody>
          <a:bodyPr vert="horz" lIns="93534" tIns="46767" rIns="93534" bIns="46767" rtlCol="0"/>
          <a:lstStyle>
            <a:lvl1pPr algn="r">
              <a:defRPr sz="1200"/>
            </a:lvl1pPr>
          </a:lstStyle>
          <a:p>
            <a:fld id="{AC7FFA7B-23BF-4E00-9AA5-AD0F1010AE81}" type="datetimeFigureOut">
              <a:rPr lang="en-US" smtClean="0"/>
              <a:t>11/17/2015</a:t>
            </a:fld>
            <a:endParaRPr lang="en-US"/>
          </a:p>
        </p:txBody>
      </p:sp>
      <p:sp>
        <p:nvSpPr>
          <p:cNvPr id="4" name="Footer Placeholder 3"/>
          <p:cNvSpPr>
            <a:spLocks noGrp="1"/>
          </p:cNvSpPr>
          <p:nvPr>
            <p:ph type="ftr" sz="quarter" idx="2"/>
          </p:nvPr>
        </p:nvSpPr>
        <p:spPr>
          <a:xfrm>
            <a:off x="0" y="8830119"/>
            <a:ext cx="3037840" cy="464658"/>
          </a:xfrm>
          <a:prstGeom prst="rect">
            <a:avLst/>
          </a:prstGeom>
        </p:spPr>
        <p:txBody>
          <a:bodyPr vert="horz" lIns="93534" tIns="46767" rIns="93534" bIns="46767"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30119"/>
            <a:ext cx="3037840" cy="464658"/>
          </a:xfrm>
          <a:prstGeom prst="rect">
            <a:avLst/>
          </a:prstGeom>
        </p:spPr>
        <p:txBody>
          <a:bodyPr vert="horz" lIns="93534" tIns="46767" rIns="93534" bIns="46767" rtlCol="0" anchor="b"/>
          <a:lstStyle>
            <a:lvl1pPr algn="r">
              <a:defRPr sz="1200"/>
            </a:lvl1pPr>
          </a:lstStyle>
          <a:p>
            <a:fld id="{EB80137F-F541-4771-87A6-E57E27B6C327}" type="slidenum">
              <a:rPr lang="en-US" smtClean="0"/>
              <a:t>‹#›</a:t>
            </a:fld>
            <a:endParaRPr lang="en-US"/>
          </a:p>
        </p:txBody>
      </p:sp>
    </p:spTree>
    <p:extLst>
      <p:ext uri="{BB962C8B-B14F-4D97-AF65-F5344CB8AC3E}">
        <p14:creationId xmlns:p14="http://schemas.microsoft.com/office/powerpoint/2010/main" val="3104688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534" tIns="46767" rIns="93534" bIns="46767"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534" tIns="46767" rIns="93534" bIns="46767" rtlCol="0"/>
          <a:lstStyle>
            <a:lvl1pPr algn="r">
              <a:defRPr sz="1200"/>
            </a:lvl1pPr>
          </a:lstStyle>
          <a:p>
            <a:fld id="{66404110-ADD0-49C2-A5B8-9441DC8B27DF}" type="datetimeFigureOut">
              <a:rPr lang="en-US" smtClean="0"/>
              <a:t>11/17/2015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534" tIns="46767" rIns="93534" bIns="46767"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534" tIns="46767" rIns="93534" bIns="4676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534" tIns="46767" rIns="93534" bIns="46767"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534" tIns="46767" rIns="93534" bIns="46767" rtlCol="0" anchor="b"/>
          <a:lstStyle>
            <a:lvl1pPr algn="r">
              <a:defRPr sz="1200"/>
            </a:lvl1pPr>
          </a:lstStyle>
          <a:p>
            <a:fld id="{6002385B-11AC-4BC9-AE7F-D579E684E3B9}" type="slidenum">
              <a:rPr lang="en-US" smtClean="0"/>
              <a:t>‹#›</a:t>
            </a:fld>
            <a:endParaRPr lang="en-US"/>
          </a:p>
        </p:txBody>
      </p:sp>
    </p:spTree>
    <p:extLst>
      <p:ext uri="{BB962C8B-B14F-4D97-AF65-F5344CB8AC3E}">
        <p14:creationId xmlns:p14="http://schemas.microsoft.com/office/powerpoint/2010/main" val="2774175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fontScale="32500" lnSpcReduction="20000"/>
          </a:bodyPr>
          <a:lstStyle/>
          <a:p>
            <a:r>
              <a:rPr lang="en-US" sz="1400" b="1" dirty="0"/>
              <a:t>Animated picture and caption sweep in</a:t>
            </a:r>
          </a:p>
          <a:p>
            <a:r>
              <a:rPr lang="en-US" sz="1400" dirty="0"/>
              <a:t>(Basic)</a:t>
            </a:r>
          </a:p>
          <a:p>
            <a:endParaRPr lang="en-US" dirty="0"/>
          </a:p>
          <a:p>
            <a:endParaRPr lang="en-US" dirty="0"/>
          </a:p>
          <a:p>
            <a:r>
              <a:rPr lang="en-US" dirty="0"/>
              <a:t>To reproduce the shape effects on this slide, do the following:</a:t>
            </a:r>
          </a:p>
          <a:p>
            <a:pPr marL="233835" indent="-233835" defTabSz="935340">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33835" indent="-233835">
              <a:buFont typeface="+mj-lt"/>
              <a:buAutoNum type="arabicPeriod"/>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then under </a:t>
            </a:r>
            <a:r>
              <a:rPr lang="en-US" b="1" dirty="0"/>
              <a:t>Lines</a:t>
            </a:r>
            <a:r>
              <a:rPr lang="en-US" dirty="0"/>
              <a:t> click </a:t>
            </a:r>
            <a:r>
              <a:rPr lang="en-US" b="1" dirty="0"/>
              <a:t>Line</a:t>
            </a:r>
            <a:r>
              <a:rPr lang="en-US" dirty="0"/>
              <a:t> (first option from the left).</a:t>
            </a:r>
          </a:p>
          <a:p>
            <a:pPr marL="233835" indent="-233835">
              <a:buFont typeface="+mj-lt"/>
              <a:buAutoNum type="arabicPeriod"/>
            </a:pPr>
            <a:r>
              <a:rPr lang="en-US" dirty="0"/>
              <a:t>On the slide, press and hold SHIFT, and then drag to draw a straight, vertical line.</a:t>
            </a:r>
          </a:p>
          <a:p>
            <a:pPr marL="233835" indent="-233835">
              <a:buFont typeface="+mj-lt"/>
              <a:buAutoNum type="arabicPeriod"/>
            </a:pPr>
            <a:r>
              <a:rPr lang="en-US" dirty="0"/>
              <a:t>Select the line. Under </a:t>
            </a:r>
            <a:r>
              <a:rPr lang="en-US" b="1" dirty="0"/>
              <a:t>Drawing</a:t>
            </a:r>
            <a:r>
              <a:rPr lang="en-US" dirty="0"/>
              <a:t> </a:t>
            </a:r>
            <a:r>
              <a:rPr lang="en-US" b="1" dirty="0"/>
              <a:t>Tools</a:t>
            </a:r>
            <a:r>
              <a:rPr lang="en-US" dirty="0"/>
              <a:t>, on the </a:t>
            </a:r>
            <a:r>
              <a:rPr lang="en-US" b="1" dirty="0"/>
              <a:t>Format</a:t>
            </a:r>
            <a:r>
              <a:rPr lang="en-US" dirty="0"/>
              <a:t> tab, in the </a:t>
            </a:r>
            <a:r>
              <a:rPr lang="en-US" b="1" dirty="0"/>
              <a:t>Size</a:t>
            </a:r>
            <a:r>
              <a:rPr lang="en-US" dirty="0"/>
              <a:t> group, in the </a:t>
            </a:r>
            <a:r>
              <a:rPr lang="en-US" b="1" dirty="0"/>
              <a:t>Shape Height </a:t>
            </a:r>
            <a:r>
              <a:rPr lang="en-US" dirty="0"/>
              <a:t>box, enter </a:t>
            </a:r>
            <a:r>
              <a:rPr lang="en-US" b="1" dirty="0"/>
              <a:t>7.5”</a:t>
            </a:r>
            <a:r>
              <a:rPr lang="en-US" dirty="0"/>
              <a:t>.</a:t>
            </a:r>
          </a:p>
          <a:p>
            <a:pPr marL="233835" indent="-233835">
              <a:buFont typeface="+mj-lt"/>
              <a:buAutoNum type="arabicPeriod"/>
            </a:pPr>
            <a:r>
              <a:rPr lang="en-US" dirty="0"/>
              <a:t>Also on the </a:t>
            </a:r>
            <a:r>
              <a:rPr lang="en-US" b="1" dirty="0"/>
              <a:t>Format</a:t>
            </a:r>
            <a:r>
              <a:rPr lang="en-US" dirty="0"/>
              <a:t> tab, in the </a:t>
            </a:r>
            <a:r>
              <a:rPr lang="en-US" b="1" dirty="0"/>
              <a:t>Shape</a:t>
            </a:r>
            <a:r>
              <a:rPr lang="en-US" dirty="0"/>
              <a:t> </a:t>
            </a:r>
            <a:r>
              <a:rPr lang="en-US" b="1" dirty="0"/>
              <a:t>Styles</a:t>
            </a:r>
            <a:r>
              <a:rPr lang="en-US" dirty="0"/>
              <a:t> group, click the </a:t>
            </a:r>
            <a:r>
              <a:rPr lang="en-US" b="1" dirty="0"/>
              <a:t>Format Shape </a:t>
            </a:r>
            <a:r>
              <a:rPr lang="en-US" dirty="0"/>
              <a:t>dialog box launcher. In the </a:t>
            </a:r>
            <a:r>
              <a:rPr lang="en-US" b="1" dirty="0"/>
              <a:t>Format Shape </a:t>
            </a:r>
            <a:r>
              <a:rPr lang="en-US" dirty="0"/>
              <a:t>dialog box, click </a:t>
            </a:r>
            <a:r>
              <a:rPr lang="en-US" b="1" dirty="0"/>
              <a:t>Line</a:t>
            </a:r>
            <a:r>
              <a:rPr lang="en-US" dirty="0"/>
              <a:t> </a:t>
            </a:r>
            <a:r>
              <a:rPr lang="en-US" b="1" dirty="0"/>
              <a:t>Color</a:t>
            </a:r>
            <a:r>
              <a:rPr lang="en-US" dirty="0"/>
              <a:t> in the left pane. In the </a:t>
            </a:r>
            <a:r>
              <a:rPr lang="en-US" b="1" dirty="0"/>
              <a:t>Line</a:t>
            </a:r>
            <a:r>
              <a:rPr lang="en-US" dirty="0"/>
              <a:t> </a:t>
            </a:r>
            <a:r>
              <a:rPr lang="en-US" b="1" dirty="0"/>
              <a:t>Color</a:t>
            </a:r>
            <a:r>
              <a:rPr lang="en-US" dirty="0"/>
              <a:t> pane, select </a:t>
            </a:r>
            <a:r>
              <a:rPr lang="en-US" b="1" dirty="0"/>
              <a:t>Solid</a:t>
            </a:r>
            <a:r>
              <a:rPr lang="en-US" dirty="0"/>
              <a:t> </a:t>
            </a:r>
            <a:r>
              <a:rPr lang="en-US" b="1" dirty="0"/>
              <a:t>line</a:t>
            </a:r>
            <a:r>
              <a:rPr lang="en-US" dirty="0"/>
              <a:t>, click the button next to </a:t>
            </a:r>
            <a:r>
              <a:rPr lang="en-US" b="1" dirty="0"/>
              <a:t>Color</a:t>
            </a:r>
            <a:r>
              <a:rPr lang="en-US" dirty="0"/>
              <a:t>, and then under </a:t>
            </a:r>
            <a:r>
              <a:rPr lang="en-US" b="1" dirty="0"/>
              <a:t>Theme</a:t>
            </a:r>
            <a:r>
              <a:rPr lang="en-US" dirty="0"/>
              <a:t> </a:t>
            </a:r>
            <a:r>
              <a:rPr lang="en-US" b="1" dirty="0"/>
              <a:t>Colors</a:t>
            </a:r>
            <a:r>
              <a:rPr lang="en-US" dirty="0"/>
              <a:t> click</a:t>
            </a:r>
            <a:r>
              <a:rPr lang="en-US" b="1" dirty="0"/>
              <a:t> Black, Text 1 </a:t>
            </a:r>
            <a:r>
              <a:rPr lang="en-US" dirty="0"/>
              <a:t>(first row, second option from the left).</a:t>
            </a:r>
          </a:p>
          <a:p>
            <a:pPr marL="233835" indent="-233835">
              <a:buFont typeface="+mj-lt"/>
              <a:buAutoNum type="arabicPeriod"/>
            </a:pPr>
            <a:r>
              <a:rPr lang="en-US" dirty="0"/>
              <a:t>Also in the </a:t>
            </a:r>
            <a:r>
              <a:rPr lang="en-US" b="1" dirty="0"/>
              <a:t>Format Shape </a:t>
            </a:r>
            <a:r>
              <a:rPr lang="en-US" dirty="0"/>
              <a:t>dialog box, click </a:t>
            </a:r>
            <a:r>
              <a:rPr lang="en-US" b="1" dirty="0"/>
              <a:t>Line</a:t>
            </a:r>
            <a:r>
              <a:rPr lang="en-US" dirty="0"/>
              <a:t> </a:t>
            </a:r>
            <a:r>
              <a:rPr lang="en-US" b="1" dirty="0"/>
              <a:t>Style</a:t>
            </a:r>
            <a:r>
              <a:rPr lang="en-US" dirty="0"/>
              <a:t> in the left pane. In the </a:t>
            </a:r>
            <a:r>
              <a:rPr lang="en-US" b="1" dirty="0"/>
              <a:t>Line</a:t>
            </a:r>
            <a:r>
              <a:rPr lang="en-US" dirty="0"/>
              <a:t> </a:t>
            </a:r>
            <a:r>
              <a:rPr lang="en-US" b="1" dirty="0"/>
              <a:t>Style</a:t>
            </a:r>
            <a:r>
              <a:rPr lang="en-US" dirty="0"/>
              <a:t> pane, in the </a:t>
            </a:r>
            <a:r>
              <a:rPr lang="en-US" b="1" dirty="0"/>
              <a:t>Weight</a:t>
            </a:r>
            <a:r>
              <a:rPr lang="en-US" dirty="0"/>
              <a:t> box, enter </a:t>
            </a:r>
            <a:r>
              <a:rPr lang="en-US" b="1" dirty="0"/>
              <a:t>2 pt</a:t>
            </a:r>
            <a:r>
              <a:rPr lang="en-US" dirty="0"/>
              <a:t>.</a:t>
            </a:r>
          </a:p>
          <a:p>
            <a:pPr marL="233835" indent="-233835">
              <a:buFont typeface="+mj-lt"/>
              <a:buAutoNum type="arabicPeriod"/>
            </a:pPr>
            <a:r>
              <a:rPr lang="en-US" dirty="0"/>
              <a:t>Also in the </a:t>
            </a:r>
            <a:r>
              <a:rPr lang="en-US" b="1" dirty="0"/>
              <a:t>Format Shape </a:t>
            </a:r>
            <a:r>
              <a:rPr lang="en-US" dirty="0"/>
              <a:t>dialog box, click </a:t>
            </a:r>
            <a:r>
              <a:rPr lang="en-US" b="1" dirty="0"/>
              <a:t>Glow and Soft Edges </a:t>
            </a:r>
            <a:r>
              <a:rPr lang="en-US" dirty="0"/>
              <a:t>in the left pane. In the </a:t>
            </a:r>
            <a:r>
              <a:rPr lang="en-US" b="1" dirty="0"/>
              <a:t>Glow and Soft Edges </a:t>
            </a:r>
            <a:r>
              <a:rPr lang="en-US" dirty="0"/>
              <a:t>pane, do the following:</a:t>
            </a:r>
          </a:p>
          <a:p>
            <a:pPr marL="701505" lvl="1" indent="-233835">
              <a:buFont typeface="Arial" pitchFamily="34" charset="0"/>
              <a:buChar char="•"/>
            </a:pPr>
            <a:r>
              <a:rPr lang="en-US" dirty="0"/>
              <a:t>Under </a:t>
            </a:r>
            <a:r>
              <a:rPr lang="en-US" b="1" dirty="0"/>
              <a:t>Glow</a:t>
            </a:r>
            <a:r>
              <a:rPr lang="en-US" dirty="0"/>
              <a:t>, click the button next to </a:t>
            </a:r>
            <a:r>
              <a:rPr lang="en-US" b="1" dirty="0"/>
              <a:t>Presets</a:t>
            </a:r>
            <a:r>
              <a:rPr lang="en-US" dirty="0"/>
              <a:t>, and then under </a:t>
            </a:r>
            <a:r>
              <a:rPr lang="en-US" b="1" dirty="0"/>
              <a:t>Glow</a:t>
            </a:r>
            <a:r>
              <a:rPr lang="en-US" dirty="0"/>
              <a:t> </a:t>
            </a:r>
            <a:r>
              <a:rPr lang="en-US" b="1" dirty="0"/>
              <a:t>Variations</a:t>
            </a:r>
            <a:r>
              <a:rPr lang="en-US" dirty="0"/>
              <a:t> click </a:t>
            </a:r>
            <a:r>
              <a:rPr lang="en-US" b="1" dirty="0"/>
              <a:t>Blue, 5 </a:t>
            </a:r>
            <a:r>
              <a:rPr lang="en-US" b="1" dirty="0" err="1"/>
              <a:t>pt</a:t>
            </a:r>
            <a:r>
              <a:rPr lang="en-US" b="1" dirty="0"/>
              <a:t> glow, Accent color 1</a:t>
            </a:r>
            <a:r>
              <a:rPr lang="en-US" dirty="0"/>
              <a:t> (first row, first option from the left). </a:t>
            </a:r>
          </a:p>
          <a:p>
            <a:pPr marL="701505" lvl="1" indent="-233835">
              <a:buFont typeface="Arial" pitchFamily="34" charset="0"/>
              <a:buChar char="•"/>
            </a:pPr>
            <a:r>
              <a:rPr lang="en-US" dirty="0"/>
              <a:t>Click the button next to </a:t>
            </a:r>
            <a:r>
              <a:rPr lang="en-US" b="1" dirty="0"/>
              <a:t>Color</a:t>
            </a:r>
            <a:r>
              <a:rPr lang="en-US" dirty="0"/>
              <a:t>, and then under </a:t>
            </a:r>
            <a:r>
              <a:rPr lang="en-US" b="1" dirty="0"/>
              <a:t>Theme</a:t>
            </a:r>
            <a:r>
              <a:rPr lang="en-US" dirty="0"/>
              <a:t> </a:t>
            </a:r>
            <a:r>
              <a:rPr lang="en-US" b="1" dirty="0"/>
              <a:t>Colors</a:t>
            </a:r>
            <a:r>
              <a:rPr lang="en-US" dirty="0"/>
              <a:t> click </a:t>
            </a:r>
            <a:r>
              <a:rPr lang="en-US" b="1" dirty="0"/>
              <a:t>White, Background 1 </a:t>
            </a:r>
            <a:r>
              <a:rPr lang="en-US" dirty="0"/>
              <a:t>(first row, first option from the left).</a:t>
            </a:r>
          </a:p>
          <a:p>
            <a:pPr marL="233835" indent="-233835">
              <a:buFont typeface="+mj-lt"/>
              <a:buAutoNum type="arabicPeriod"/>
            </a:pPr>
            <a:r>
              <a:rPr lang="en-US" dirty="0"/>
              <a:t>On the </a:t>
            </a:r>
            <a:r>
              <a:rPr lang="en-US" b="1" dirty="0"/>
              <a:t>Home</a:t>
            </a:r>
            <a:r>
              <a:rPr lang="en-US" dirty="0"/>
              <a:t> tab, in the </a:t>
            </a:r>
            <a:r>
              <a:rPr lang="en-US" b="1" dirty="0"/>
              <a:t>Drawing</a:t>
            </a:r>
            <a:r>
              <a:rPr lang="en-US" dirty="0"/>
              <a:t> group, click </a:t>
            </a:r>
            <a:r>
              <a:rPr lang="en-US" b="1" dirty="0"/>
              <a:t>Arrange</a:t>
            </a:r>
            <a:r>
              <a:rPr lang="en-US" dirty="0"/>
              <a:t>, point to </a:t>
            </a:r>
            <a:r>
              <a:rPr lang="en-US" b="1" dirty="0"/>
              <a:t>Align</a:t>
            </a:r>
            <a:r>
              <a:rPr lang="en-US" dirty="0"/>
              <a:t>, and then do the following:</a:t>
            </a:r>
          </a:p>
          <a:p>
            <a:pPr marL="701505" lvl="1" indent="-233835">
              <a:buFont typeface="+mj-lt"/>
              <a:buAutoNum type="arabicPeriod"/>
            </a:pPr>
            <a:r>
              <a:rPr lang="en-US" dirty="0"/>
              <a:t>Click </a:t>
            </a:r>
            <a:r>
              <a:rPr lang="en-US" b="1" dirty="0"/>
              <a:t>Align to Slide</a:t>
            </a:r>
            <a:r>
              <a:rPr lang="en-US" dirty="0"/>
              <a:t>.</a:t>
            </a:r>
          </a:p>
          <a:p>
            <a:pPr marL="701505" lvl="1" indent="-233835">
              <a:buFont typeface="+mj-lt"/>
              <a:buAutoNum type="arabicPeriod"/>
            </a:pPr>
            <a:r>
              <a:rPr lang="en-US" dirty="0"/>
              <a:t>Click </a:t>
            </a:r>
            <a:r>
              <a:rPr lang="en-US" b="1" dirty="0"/>
              <a:t>Align</a:t>
            </a:r>
            <a:r>
              <a:rPr lang="en-US" dirty="0"/>
              <a:t> </a:t>
            </a:r>
            <a:r>
              <a:rPr lang="en-US" b="1" dirty="0"/>
              <a:t>Center</a:t>
            </a:r>
            <a:r>
              <a:rPr lang="en-US" dirty="0"/>
              <a:t>.</a:t>
            </a:r>
          </a:p>
          <a:p>
            <a:pPr marL="701505" lvl="1" indent="-233835">
              <a:buFont typeface="+mj-lt"/>
              <a:buAutoNum type="arabicPeriod"/>
            </a:pPr>
            <a:r>
              <a:rPr lang="en-US" dirty="0"/>
              <a:t>Click </a:t>
            </a:r>
            <a:r>
              <a:rPr lang="en-US" b="1" dirty="0"/>
              <a:t>Align</a:t>
            </a:r>
            <a:r>
              <a:rPr lang="en-US" dirty="0"/>
              <a:t> </a:t>
            </a:r>
            <a:r>
              <a:rPr lang="en-US" b="1" dirty="0"/>
              <a:t>Middle</a:t>
            </a:r>
            <a:r>
              <a:rPr lang="en-US" dirty="0"/>
              <a:t>.</a:t>
            </a:r>
            <a:endParaRPr lang="en-US" b="1" dirty="0"/>
          </a:p>
          <a:p>
            <a:pPr marL="233835" indent="-233835">
              <a:buFont typeface="+mj-lt"/>
              <a:buAutoNum type="arabicPeriod"/>
            </a:pPr>
            <a:r>
              <a:rPr lang="en-US" dirty="0"/>
              <a:t>On the slide, select the line. On the </a:t>
            </a:r>
            <a:r>
              <a:rPr lang="en-US" b="1" dirty="0"/>
              <a:t>Home</a:t>
            </a:r>
            <a:r>
              <a:rPr lang="en-US" dirty="0"/>
              <a:t> tab, in the </a:t>
            </a:r>
            <a:r>
              <a:rPr lang="en-US" b="1" dirty="0"/>
              <a:t>Clipboard</a:t>
            </a:r>
            <a:r>
              <a:rPr lang="en-US" dirty="0"/>
              <a:t> group, click the arrow next to </a:t>
            </a:r>
            <a:r>
              <a:rPr lang="en-US" b="1" dirty="0"/>
              <a:t>Copy</a:t>
            </a:r>
            <a:r>
              <a:rPr lang="en-US" dirty="0"/>
              <a:t>, and then click </a:t>
            </a:r>
            <a:r>
              <a:rPr lang="en-US" b="1" dirty="0"/>
              <a:t>Duplicate</a:t>
            </a:r>
            <a:r>
              <a:rPr lang="en-US" dirty="0"/>
              <a:t>.</a:t>
            </a:r>
          </a:p>
          <a:p>
            <a:pPr marL="233835" indent="-233835">
              <a:buFont typeface="+mj-lt"/>
              <a:buAutoNum type="arabicPeriod"/>
            </a:pPr>
            <a:r>
              <a:rPr lang="en-US" dirty="0"/>
              <a:t>Drag the duplicate line slightly off the right edge of the slide.</a:t>
            </a:r>
          </a:p>
          <a:p>
            <a:pPr marL="233835" indent="-233835">
              <a:buFont typeface="+mj-lt"/>
              <a:buAutoNum type="arabicPeriod"/>
            </a:pPr>
            <a:r>
              <a:rPr lang="en-US" dirty="0"/>
              <a:t>With the duplicate line still selected, on the </a:t>
            </a:r>
            <a:r>
              <a:rPr lang="en-US" b="1" dirty="0"/>
              <a:t>Home</a:t>
            </a:r>
            <a:r>
              <a:rPr lang="en-US" dirty="0"/>
              <a:t> tab, in the </a:t>
            </a:r>
            <a:r>
              <a:rPr lang="en-US" b="1" dirty="0"/>
              <a:t>Drawing</a:t>
            </a:r>
            <a:r>
              <a:rPr lang="en-US" dirty="0"/>
              <a:t> group, click </a:t>
            </a:r>
            <a:r>
              <a:rPr lang="en-US" b="1" dirty="0"/>
              <a:t>Arrange</a:t>
            </a:r>
            <a:r>
              <a:rPr lang="en-US" dirty="0"/>
              <a:t>, point to </a:t>
            </a:r>
            <a:r>
              <a:rPr lang="en-US" b="1" dirty="0"/>
              <a:t>Align</a:t>
            </a:r>
            <a:r>
              <a:rPr lang="en-US" dirty="0"/>
              <a:t>, and then do the following: </a:t>
            </a:r>
          </a:p>
          <a:p>
            <a:pPr marL="701505" lvl="1" indent="-233835">
              <a:buFont typeface="+mj-lt"/>
              <a:buAutoNum type="arabicPeriod"/>
            </a:pPr>
            <a:r>
              <a:rPr lang="en-US" dirty="0"/>
              <a:t>Click </a:t>
            </a:r>
            <a:r>
              <a:rPr lang="en-US" b="1" dirty="0"/>
              <a:t>Align to Slide</a:t>
            </a:r>
            <a:r>
              <a:rPr lang="en-US" dirty="0"/>
              <a:t>. </a:t>
            </a:r>
          </a:p>
          <a:p>
            <a:pPr marL="701505" lvl="1" indent="-233835">
              <a:buFont typeface="+mj-lt"/>
              <a:buAutoNum type="arabicPeriod"/>
            </a:pPr>
            <a:r>
              <a:rPr lang="en-US" dirty="0"/>
              <a:t>Click </a:t>
            </a:r>
            <a:r>
              <a:rPr lang="en-US" b="1" dirty="0"/>
              <a:t>Align Middle</a:t>
            </a:r>
            <a:r>
              <a:rPr lang="en-US" dirty="0"/>
              <a:t>.</a:t>
            </a:r>
          </a:p>
          <a:p>
            <a:pPr marL="233835" indent="-233835">
              <a:buFont typeface="+mj-lt"/>
              <a:buAutoNum type="arabicPeriod"/>
            </a:pPr>
            <a:r>
              <a:rPr lang="en-US" dirty="0"/>
              <a:t>On the </a:t>
            </a:r>
            <a:r>
              <a:rPr lang="en-US" b="1" dirty="0"/>
              <a:t>Insert</a:t>
            </a:r>
            <a:r>
              <a:rPr lang="en-US" dirty="0"/>
              <a:t> tab, in the </a:t>
            </a:r>
            <a:r>
              <a:rPr lang="en-US" b="1" dirty="0"/>
              <a:t>Images </a:t>
            </a:r>
            <a:r>
              <a:rPr lang="en-US" dirty="0"/>
              <a:t>group, click </a:t>
            </a:r>
            <a:r>
              <a:rPr lang="en-US" b="1" dirty="0"/>
              <a:t>Picture</a:t>
            </a:r>
            <a:r>
              <a:rPr lang="en-US" dirty="0"/>
              <a:t>. In the </a:t>
            </a:r>
            <a:r>
              <a:rPr lang="en-US" b="1" dirty="0"/>
              <a:t>Insert</a:t>
            </a:r>
            <a:r>
              <a:rPr lang="en-US" dirty="0"/>
              <a:t> </a:t>
            </a:r>
            <a:r>
              <a:rPr lang="en-US" b="1" dirty="0"/>
              <a:t>Picture</a:t>
            </a:r>
            <a:r>
              <a:rPr lang="en-US" dirty="0"/>
              <a:t> dialog box, select a picture, and then click </a:t>
            </a:r>
            <a:r>
              <a:rPr lang="en-US" b="1" dirty="0"/>
              <a:t>Insert</a:t>
            </a:r>
            <a:r>
              <a:rPr lang="en-US" dirty="0"/>
              <a:t>.</a:t>
            </a:r>
          </a:p>
          <a:p>
            <a:pPr marL="233835" indent="-233835" defTabSz="935340">
              <a:buFont typeface="+mj-lt"/>
              <a:buAutoNum type="arabicPeriod"/>
              <a:defRPr/>
            </a:pPr>
            <a:r>
              <a:rPr lang="en-US" dirty="0"/>
              <a:t>On the slide, select the picture. Under </a:t>
            </a:r>
            <a:r>
              <a:rPr lang="en-US" b="1" dirty="0"/>
              <a:t>Picture</a:t>
            </a:r>
            <a:r>
              <a:rPr lang="en-US" dirty="0"/>
              <a:t> </a:t>
            </a:r>
            <a:r>
              <a:rPr lang="en-US" b="1" dirty="0"/>
              <a:t>Tools</a:t>
            </a:r>
            <a:r>
              <a:rPr lang="en-US" dirty="0"/>
              <a:t>, on the </a:t>
            </a:r>
            <a:r>
              <a:rPr lang="en-US" b="1" dirty="0"/>
              <a:t>Format</a:t>
            </a:r>
            <a:r>
              <a:rPr lang="en-US" dirty="0"/>
              <a:t> tab, in the </a:t>
            </a:r>
            <a:r>
              <a:rPr lang="en-US" b="1" dirty="0"/>
              <a:t>Size</a:t>
            </a:r>
            <a:r>
              <a:rPr lang="en-US" dirty="0"/>
              <a:t> group, click the </a:t>
            </a:r>
            <a:r>
              <a:rPr lang="en-US" b="1" dirty="0"/>
              <a:t>Size and Position</a:t>
            </a:r>
            <a:r>
              <a:rPr lang="en-US" dirty="0"/>
              <a:t> dialog box launcher. In the </a:t>
            </a:r>
            <a:r>
              <a:rPr lang="en-US" b="1" dirty="0"/>
              <a:t>Format Picture </a:t>
            </a:r>
            <a:r>
              <a:rPr lang="en-US" dirty="0"/>
              <a:t>dialog box, resize or crop the image so that the height is set to </a:t>
            </a:r>
            <a:r>
              <a:rPr lang="en-US" b="1" dirty="0"/>
              <a:t>7.5”</a:t>
            </a:r>
            <a:r>
              <a:rPr lang="en-US" dirty="0"/>
              <a:t> and the width</a:t>
            </a:r>
            <a:r>
              <a:rPr lang="en-US" b="1" dirty="0"/>
              <a:t> </a:t>
            </a:r>
            <a:r>
              <a:rPr lang="en-US" dirty="0"/>
              <a:t>is set to </a:t>
            </a:r>
            <a:r>
              <a:rPr lang="en-US" b="1" dirty="0"/>
              <a:t>5”</a:t>
            </a:r>
            <a:r>
              <a:rPr lang="en-US" dirty="0"/>
              <a:t>. To crop the picture, click </a:t>
            </a:r>
            <a:r>
              <a:rPr lang="en-US" b="1" dirty="0"/>
              <a:t>Crop</a:t>
            </a:r>
            <a:r>
              <a:rPr lang="en-US" dirty="0"/>
              <a:t> in the left pane, and in the right pane, under </a:t>
            </a:r>
            <a:r>
              <a:rPr lang="en-US" b="1" dirty="0"/>
              <a:t>Crop position</a:t>
            </a:r>
            <a:r>
              <a:rPr lang="en-US" dirty="0"/>
              <a:t>, enter values into the </a:t>
            </a:r>
            <a:r>
              <a:rPr lang="en-US" b="1" dirty="0"/>
              <a:t>Height</a:t>
            </a:r>
            <a:r>
              <a:rPr lang="en-US" dirty="0"/>
              <a:t>, </a:t>
            </a:r>
            <a:r>
              <a:rPr lang="en-US" b="1" dirty="0"/>
              <a:t>Width</a:t>
            </a:r>
            <a:r>
              <a:rPr lang="en-US" dirty="0"/>
              <a:t>, </a:t>
            </a:r>
            <a:r>
              <a:rPr lang="en-US" b="1" dirty="0"/>
              <a:t>Left</a:t>
            </a:r>
            <a:r>
              <a:rPr lang="en-US" dirty="0"/>
              <a:t>, and </a:t>
            </a:r>
            <a:r>
              <a:rPr lang="en-US" b="1" dirty="0"/>
              <a:t>Top</a:t>
            </a:r>
            <a:r>
              <a:rPr lang="en-US" dirty="0"/>
              <a:t> boxes. To resize the picture, click </a:t>
            </a:r>
            <a:r>
              <a:rPr lang="en-US" b="1" dirty="0"/>
              <a:t>Size</a:t>
            </a:r>
            <a:r>
              <a:rPr lang="en-US" dirty="0"/>
              <a:t> in the left pane, and in the right pane, under </a:t>
            </a:r>
            <a:r>
              <a:rPr lang="en-US" b="1" dirty="0"/>
              <a:t>Size and rotate</a:t>
            </a:r>
            <a:r>
              <a:rPr lang="en-US" dirty="0"/>
              <a:t>, enter values into the </a:t>
            </a:r>
            <a:r>
              <a:rPr lang="en-US" b="1" dirty="0"/>
              <a:t>Height</a:t>
            </a:r>
            <a:r>
              <a:rPr lang="en-US" dirty="0"/>
              <a:t> and </a:t>
            </a:r>
            <a:r>
              <a:rPr lang="en-US" b="1" dirty="0"/>
              <a:t>Width</a:t>
            </a:r>
            <a:r>
              <a:rPr lang="en-US" dirty="0"/>
              <a:t> boxes.</a:t>
            </a:r>
          </a:p>
          <a:p>
            <a:pPr marL="233835" indent="-233835">
              <a:buFont typeface="+mj-lt"/>
              <a:buAutoNum type="arabicPeriod"/>
            </a:pPr>
            <a:r>
              <a:rPr lang="en-US" dirty="0"/>
              <a:t>On the </a:t>
            </a:r>
            <a:r>
              <a:rPr lang="en-US" b="1" dirty="0"/>
              <a:t>Home</a:t>
            </a:r>
            <a:r>
              <a:rPr lang="en-US" dirty="0"/>
              <a:t> tab, in the </a:t>
            </a:r>
            <a:r>
              <a:rPr lang="en-US" b="1" dirty="0"/>
              <a:t>Drawing</a:t>
            </a:r>
            <a:r>
              <a:rPr lang="en-US" dirty="0"/>
              <a:t> group, click </a:t>
            </a:r>
            <a:r>
              <a:rPr lang="en-US" b="1" dirty="0"/>
              <a:t>Arrange</a:t>
            </a:r>
            <a:r>
              <a:rPr lang="en-US" dirty="0"/>
              <a:t>, point to </a:t>
            </a:r>
            <a:r>
              <a:rPr lang="en-US" b="1" dirty="0"/>
              <a:t>Align</a:t>
            </a:r>
            <a:r>
              <a:rPr lang="en-US" dirty="0"/>
              <a:t>, and then do the following:</a:t>
            </a:r>
          </a:p>
          <a:p>
            <a:pPr marL="701505" lvl="1" indent="-233835">
              <a:buFont typeface="+mj-lt"/>
              <a:buAutoNum type="arabicPeriod"/>
            </a:pPr>
            <a:r>
              <a:rPr lang="en-US" dirty="0"/>
              <a:t>Click </a:t>
            </a:r>
            <a:r>
              <a:rPr lang="en-US" b="1" dirty="0"/>
              <a:t>Align to Slide</a:t>
            </a:r>
            <a:r>
              <a:rPr lang="en-US" dirty="0"/>
              <a:t>.</a:t>
            </a:r>
          </a:p>
          <a:p>
            <a:pPr marL="701505" lvl="1" indent="-233835">
              <a:buFont typeface="+mj-lt"/>
              <a:buAutoNum type="arabicPeriod"/>
            </a:pPr>
            <a:r>
              <a:rPr lang="en-US" dirty="0"/>
              <a:t>Click </a:t>
            </a:r>
            <a:r>
              <a:rPr lang="en-US" b="1" dirty="0"/>
              <a:t>Align</a:t>
            </a:r>
            <a:r>
              <a:rPr lang="en-US" dirty="0"/>
              <a:t> </a:t>
            </a:r>
            <a:r>
              <a:rPr lang="en-US" b="1" dirty="0"/>
              <a:t>Right</a:t>
            </a:r>
            <a:r>
              <a:rPr lang="en-US" dirty="0"/>
              <a:t>.</a:t>
            </a:r>
          </a:p>
          <a:p>
            <a:pPr marL="701505" lvl="1" indent="-233835">
              <a:buFont typeface="+mj-lt"/>
              <a:buAutoNum type="arabicPeriod"/>
            </a:pPr>
            <a:r>
              <a:rPr lang="en-US" dirty="0"/>
              <a:t>Click </a:t>
            </a:r>
            <a:r>
              <a:rPr lang="en-US" b="1" dirty="0"/>
              <a:t>Align</a:t>
            </a:r>
            <a:r>
              <a:rPr lang="en-US" dirty="0"/>
              <a:t> </a:t>
            </a:r>
            <a:r>
              <a:rPr lang="en-US" b="1" dirty="0"/>
              <a:t>Middle</a:t>
            </a:r>
            <a:r>
              <a:rPr lang="en-US" dirty="0"/>
              <a:t>.</a:t>
            </a:r>
          </a:p>
          <a:p>
            <a:pPr marL="701505" lvl="1" indent="-233835">
              <a:buFont typeface="+mj-lt"/>
              <a:buAutoNum type="arabicPeriod"/>
            </a:pPr>
            <a:endParaRPr lang="en-US" dirty="0"/>
          </a:p>
          <a:p>
            <a:pPr marL="701505" lvl="1" indent="-233835"/>
            <a:endParaRPr lang="en-US" dirty="0"/>
          </a:p>
          <a:p>
            <a:pPr marL="233835" indent="-233835"/>
            <a:r>
              <a:rPr lang="en-US" dirty="0"/>
              <a:t>To reproduce the text effects on this slide, do the following:</a:t>
            </a:r>
          </a:p>
          <a:p>
            <a:pPr marL="233835" indent="-233835">
              <a:buFont typeface="+mj-lt"/>
              <a:buAutoNum type="arabicPeriod"/>
            </a:pPr>
            <a:r>
              <a:rPr lang="en-US" dirty="0"/>
              <a:t>On the </a:t>
            </a:r>
            <a:r>
              <a:rPr lang="en-US" b="1" dirty="0"/>
              <a:t>Insert</a:t>
            </a:r>
            <a:r>
              <a:rPr lang="en-US" dirty="0"/>
              <a:t> tab, in the </a:t>
            </a:r>
            <a:r>
              <a:rPr lang="en-US" b="1" dirty="0"/>
              <a:t>Text </a:t>
            </a:r>
            <a:r>
              <a:rPr lang="en-US" dirty="0"/>
              <a:t>group, click </a:t>
            </a:r>
            <a:r>
              <a:rPr lang="en-US" b="1" dirty="0"/>
              <a:t>Text</a:t>
            </a:r>
            <a:r>
              <a:rPr lang="en-US" dirty="0"/>
              <a:t> </a:t>
            </a:r>
            <a:r>
              <a:rPr lang="en-US" b="1" dirty="0"/>
              <a:t>Box</a:t>
            </a:r>
            <a:r>
              <a:rPr lang="en-US" dirty="0"/>
              <a:t>. On the slide, drag to draw a text box.</a:t>
            </a:r>
          </a:p>
          <a:p>
            <a:pPr marL="233835" indent="-233835">
              <a:buFont typeface="+mj-lt"/>
              <a:buAutoNum type="arabicPeriod"/>
            </a:pPr>
            <a:r>
              <a:rPr lang="en-US" dirty="0"/>
              <a:t>Enter text in the text box, and then select the text. On the </a:t>
            </a:r>
            <a:r>
              <a:rPr lang="en-US" b="1" dirty="0"/>
              <a:t>Home</a:t>
            </a:r>
            <a:r>
              <a:rPr lang="en-US" dirty="0"/>
              <a:t> tab, in the </a:t>
            </a:r>
            <a:r>
              <a:rPr lang="en-US" b="1" dirty="0"/>
              <a:t>Font</a:t>
            </a:r>
            <a:r>
              <a:rPr lang="en-US" dirty="0"/>
              <a:t> group, do the following:</a:t>
            </a:r>
          </a:p>
          <a:p>
            <a:pPr marL="701505" lvl="1" indent="-233835">
              <a:buFont typeface="Arial" pitchFamily="34" charset="0"/>
              <a:buChar char="•"/>
            </a:pPr>
            <a:r>
              <a:rPr lang="en-US" dirty="0"/>
              <a:t>In the </a:t>
            </a:r>
            <a:r>
              <a:rPr lang="en-US" b="1" dirty="0"/>
              <a:t>Font</a:t>
            </a:r>
            <a:r>
              <a:rPr lang="en-US" dirty="0"/>
              <a:t> list, select </a:t>
            </a:r>
            <a:r>
              <a:rPr lang="en-US" b="1" dirty="0"/>
              <a:t>Arial</a:t>
            </a:r>
            <a:r>
              <a:rPr lang="en-US" dirty="0"/>
              <a:t>.</a:t>
            </a:r>
          </a:p>
          <a:p>
            <a:pPr marL="701505" lvl="1" indent="-233835">
              <a:buFont typeface="Arial" pitchFamily="34" charset="0"/>
              <a:buChar char="•"/>
            </a:pPr>
            <a:r>
              <a:rPr lang="en-US" dirty="0"/>
              <a:t>In the </a:t>
            </a:r>
            <a:r>
              <a:rPr lang="en-US" b="1" dirty="0"/>
              <a:t>Font</a:t>
            </a:r>
            <a:r>
              <a:rPr lang="en-US" dirty="0"/>
              <a:t> </a:t>
            </a:r>
            <a:r>
              <a:rPr lang="en-US" b="1" dirty="0"/>
              <a:t>Size</a:t>
            </a:r>
            <a:r>
              <a:rPr lang="en-US" dirty="0"/>
              <a:t> list, select </a:t>
            </a:r>
            <a:r>
              <a:rPr lang="en-US" b="1" dirty="0"/>
              <a:t>28</a:t>
            </a:r>
            <a:r>
              <a:rPr lang="en-US" dirty="0"/>
              <a:t>.</a:t>
            </a:r>
          </a:p>
          <a:p>
            <a:pPr marL="701505" lvl="1" indent="-233835" defTabSz="935340">
              <a:buFont typeface="Arial" pitchFamily="34" charset="0"/>
              <a:buChar char="•"/>
              <a:defRPr/>
            </a:pPr>
            <a:r>
              <a:rPr lang="en-US" dirty="0"/>
              <a:t>Click </a:t>
            </a:r>
            <a:r>
              <a:rPr lang="en-US" b="1" dirty="0"/>
              <a:t>Bold</a:t>
            </a:r>
            <a:r>
              <a:rPr lang="en-US" dirty="0"/>
              <a:t>.</a:t>
            </a:r>
          </a:p>
          <a:p>
            <a:pPr marL="701505" lvl="1" indent="-233835">
              <a:buFont typeface="Arial" pitchFamily="34" charset="0"/>
              <a:buChar char="•"/>
            </a:pPr>
            <a:r>
              <a:rPr lang="en-US" dirty="0"/>
              <a:t>Click the button next to </a:t>
            </a:r>
            <a:r>
              <a:rPr lang="en-US" b="1" dirty="0"/>
              <a:t>Font</a:t>
            </a:r>
            <a:r>
              <a:rPr lang="en-US" dirty="0"/>
              <a:t> </a:t>
            </a:r>
            <a:r>
              <a:rPr lang="en-US" b="1" dirty="0"/>
              <a:t>Color</a:t>
            </a:r>
            <a:r>
              <a:rPr lang="en-US" dirty="0"/>
              <a:t>, and then under </a:t>
            </a:r>
            <a:r>
              <a:rPr lang="en-US" b="1" dirty="0"/>
              <a:t>Theme</a:t>
            </a:r>
            <a:r>
              <a:rPr lang="en-US" dirty="0"/>
              <a:t> </a:t>
            </a:r>
            <a:r>
              <a:rPr lang="en-US" b="1" dirty="0"/>
              <a:t>Colors</a:t>
            </a:r>
            <a:r>
              <a:rPr lang="en-US" dirty="0"/>
              <a:t> click </a:t>
            </a:r>
            <a:r>
              <a:rPr lang="en-US" b="1" dirty="0"/>
              <a:t>White, Background 1 </a:t>
            </a:r>
            <a:r>
              <a:rPr lang="en-US" dirty="0"/>
              <a:t>(first row, first option from the left).</a:t>
            </a:r>
          </a:p>
          <a:p>
            <a:pPr marL="233835" indent="-233835">
              <a:buFont typeface="+mj-lt"/>
              <a:buAutoNum type="arabicPeriod"/>
            </a:pPr>
            <a:r>
              <a:rPr lang="en-US" dirty="0"/>
              <a:t>On the </a:t>
            </a:r>
            <a:r>
              <a:rPr lang="en-US" b="1" dirty="0"/>
              <a:t>Home</a:t>
            </a:r>
            <a:r>
              <a:rPr lang="en-US" dirty="0"/>
              <a:t> tab, in the </a:t>
            </a:r>
            <a:r>
              <a:rPr lang="en-US" b="1" dirty="0"/>
              <a:t>Paragraph</a:t>
            </a:r>
            <a:r>
              <a:rPr lang="en-US" dirty="0"/>
              <a:t> group, click </a:t>
            </a:r>
            <a:r>
              <a:rPr lang="en-US" b="1" dirty="0"/>
              <a:t>Align</a:t>
            </a:r>
            <a:r>
              <a:rPr lang="en-US" dirty="0"/>
              <a:t> </a:t>
            </a:r>
            <a:r>
              <a:rPr lang="en-US" b="1" dirty="0"/>
              <a:t>Text</a:t>
            </a:r>
            <a:r>
              <a:rPr lang="en-US" dirty="0"/>
              <a:t> </a:t>
            </a:r>
            <a:r>
              <a:rPr lang="en-US" b="1" dirty="0"/>
              <a:t>Right </a:t>
            </a:r>
            <a:r>
              <a:rPr lang="en-US" dirty="0"/>
              <a:t>to align the text right in the text box. </a:t>
            </a:r>
            <a:endParaRPr lang="en-US" b="1" dirty="0"/>
          </a:p>
          <a:p>
            <a:pPr marL="233835" indent="-233835">
              <a:buFont typeface="+mj-lt"/>
              <a:buAutoNum type="arabicPeriod"/>
            </a:pPr>
            <a:r>
              <a:rPr lang="en-US" dirty="0"/>
              <a:t>Drag the text box onto the left half of the slide.</a:t>
            </a:r>
          </a:p>
          <a:p>
            <a:pPr marL="233835" indent="-233835"/>
            <a:endParaRPr lang="en-US" dirty="0"/>
          </a:p>
          <a:p>
            <a:pPr marL="233835" indent="-233835"/>
            <a:endParaRPr lang="en-US" dirty="0"/>
          </a:p>
          <a:p>
            <a:r>
              <a:rPr lang="en-US" dirty="0"/>
              <a:t>To reproduce the background effects on this slide, do the following:</a:t>
            </a:r>
          </a:p>
          <a:p>
            <a:pPr marL="233835" indent="-233835">
              <a:buFont typeface="+mj-lt"/>
              <a:buAutoNum type="arabicPeriod"/>
            </a:pPr>
            <a:r>
              <a:rPr lang="en-US" dirty="0"/>
              <a:t>On the </a:t>
            </a:r>
            <a:r>
              <a:rPr lang="en-US" b="1" dirty="0"/>
              <a:t>Design</a:t>
            </a:r>
            <a:r>
              <a:rPr lang="en-US" dirty="0"/>
              <a:t> tab, in the </a:t>
            </a:r>
            <a:r>
              <a:rPr lang="en-US" b="1" dirty="0"/>
              <a:t>Background</a:t>
            </a:r>
            <a:r>
              <a:rPr lang="en-US" dirty="0"/>
              <a:t> group, click </a:t>
            </a:r>
            <a:r>
              <a:rPr lang="en-US" b="1" dirty="0"/>
              <a:t>Background Styles </a:t>
            </a:r>
            <a:r>
              <a:rPr lang="en-US" dirty="0"/>
              <a:t>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701505" lvl="1" indent="-233835">
              <a:buFont typeface="Arial" pitchFamily="34" charset="0"/>
              <a:buChar char="•"/>
            </a:pPr>
            <a:r>
              <a:rPr lang="en-US" dirty="0"/>
              <a:t>In the </a:t>
            </a:r>
            <a:r>
              <a:rPr lang="en-US" b="1" dirty="0"/>
              <a:t>Type</a:t>
            </a:r>
            <a:r>
              <a:rPr lang="en-US" dirty="0"/>
              <a:t> list, select </a:t>
            </a:r>
            <a:r>
              <a:rPr lang="en-US" b="1" dirty="0"/>
              <a:t>Linear</a:t>
            </a:r>
            <a:r>
              <a:rPr lang="en-US" dirty="0"/>
              <a:t>.</a:t>
            </a:r>
          </a:p>
          <a:p>
            <a:pPr marL="701505" lvl="1" indent="-233835">
              <a:buFont typeface="Arial" pitchFamily="34" charset="0"/>
              <a:buChar char="•"/>
            </a:pPr>
            <a:r>
              <a:rPr lang="en-US" dirty="0"/>
              <a:t>In the </a:t>
            </a:r>
            <a:r>
              <a:rPr lang="en-US" b="1" dirty="0"/>
              <a:t>Angle</a:t>
            </a:r>
            <a:r>
              <a:rPr lang="en-US" dirty="0"/>
              <a:t> box, enter </a:t>
            </a:r>
            <a:r>
              <a:rPr lang="en-US" b="1" dirty="0"/>
              <a:t>90</a:t>
            </a:r>
            <a:r>
              <a:rPr lang="en-US" dirty="0"/>
              <a:t>.</a:t>
            </a:r>
          </a:p>
          <a:p>
            <a:pPr marL="701505" lvl="1" indent="-233835">
              <a:buFont typeface="Arial" pitchFamily="34" charset="0"/>
              <a:buChar char="•"/>
            </a:pPr>
            <a:r>
              <a:rPr lang="en-US" dirty="0"/>
              <a:t>Under </a:t>
            </a:r>
            <a:r>
              <a:rPr lang="en-US" b="1" dirty="0"/>
              <a:t>Gradient stops</a:t>
            </a:r>
            <a:r>
              <a:rPr lang="en-US" dirty="0"/>
              <a:t>, click </a:t>
            </a:r>
            <a:r>
              <a:rPr lang="en-US" b="1" dirty="0"/>
              <a:t>Add gradient stops</a:t>
            </a:r>
            <a:r>
              <a:rPr lang="en-US" dirty="0"/>
              <a:t> or </a:t>
            </a:r>
            <a:r>
              <a:rPr lang="en-US" b="1" dirty="0"/>
              <a:t>Remove gradient stops</a:t>
            </a:r>
            <a:r>
              <a:rPr lang="en-US" dirty="0"/>
              <a:t> until two stops appear in the slider.</a:t>
            </a:r>
          </a:p>
          <a:p>
            <a:pPr marL="233835" indent="-233835">
              <a:buFont typeface="+mj-lt"/>
              <a:buAutoNum type="arabicPeriod"/>
            </a:pPr>
            <a:r>
              <a:rPr lang="en-US" dirty="0"/>
              <a:t>Also under </a:t>
            </a:r>
            <a:r>
              <a:rPr lang="en-US" b="1" dirty="0"/>
              <a:t>Gradient stops</a:t>
            </a:r>
            <a:r>
              <a:rPr lang="en-US" dirty="0"/>
              <a:t>, customize the gradient stops as follows:</a:t>
            </a:r>
          </a:p>
          <a:p>
            <a:pPr marL="701505" lvl="1" indent="-233835">
              <a:buFont typeface="Arial" pitchFamily="34" charset="0"/>
              <a:buChar char="•"/>
            </a:pPr>
            <a:r>
              <a:rPr lang="en-US" dirty="0"/>
              <a:t>Select the first stop in the slider, and then do the following: </a:t>
            </a:r>
          </a:p>
          <a:p>
            <a:pPr marL="1169175" lvl="2" indent="-233835">
              <a:buFont typeface="Arial" pitchFamily="34" charset="0"/>
              <a:buChar char="•"/>
            </a:pPr>
            <a:r>
              <a:rPr lang="en-US" dirty="0"/>
              <a:t>In the </a:t>
            </a:r>
            <a:r>
              <a:rPr lang="en-US" b="1" dirty="0"/>
              <a:t>Position </a:t>
            </a:r>
            <a:r>
              <a:rPr lang="en-US" dirty="0"/>
              <a:t>box, enter </a:t>
            </a:r>
            <a:r>
              <a:rPr lang="en-US" b="1" dirty="0"/>
              <a:t>40%</a:t>
            </a:r>
            <a:r>
              <a:rPr lang="en-US" dirty="0"/>
              <a:t>.</a:t>
            </a:r>
          </a:p>
          <a:p>
            <a:pPr marL="1169175" lvl="2" indent="-233835">
              <a:buFont typeface="Arial" pitchFamily="34" charset="0"/>
              <a:buChar char="•"/>
            </a:pPr>
            <a:r>
              <a:rPr lang="en-US" dirty="0"/>
              <a:t>Click the button next to </a:t>
            </a:r>
            <a:r>
              <a:rPr lang="en-US" b="1" dirty="0"/>
              <a:t>Color</a:t>
            </a:r>
            <a:r>
              <a:rPr lang="en-US" dirty="0"/>
              <a:t>, and then under </a:t>
            </a:r>
            <a:r>
              <a:rPr lang="en-US" b="1" dirty="0"/>
              <a:t>Theme Colors</a:t>
            </a:r>
            <a:r>
              <a:rPr lang="en-US" dirty="0"/>
              <a:t> click </a:t>
            </a:r>
            <a:r>
              <a:rPr lang="en-US" b="1" dirty="0"/>
              <a:t>Black, Text 1 </a:t>
            </a:r>
            <a:r>
              <a:rPr lang="en-US" dirty="0"/>
              <a:t>(first row, second option from the left).</a:t>
            </a:r>
          </a:p>
          <a:p>
            <a:pPr marL="1169175" lvl="2" indent="-233835">
              <a:buFont typeface="Arial" pitchFamily="34" charset="0"/>
              <a:buChar char="•"/>
            </a:pPr>
            <a:r>
              <a:rPr lang="en-US" dirty="0"/>
              <a:t>In the </a:t>
            </a:r>
            <a:r>
              <a:rPr lang="en-US" b="1" dirty="0"/>
              <a:t>Transparency</a:t>
            </a:r>
            <a:r>
              <a:rPr lang="en-US" dirty="0"/>
              <a:t> box, enter </a:t>
            </a:r>
            <a:r>
              <a:rPr lang="en-US" b="1" dirty="0"/>
              <a:t>0%</a:t>
            </a:r>
            <a:r>
              <a:rPr lang="en-US" dirty="0"/>
              <a:t>. </a:t>
            </a:r>
          </a:p>
          <a:p>
            <a:pPr marL="701505" lvl="1" indent="-233835">
              <a:buFont typeface="Arial" pitchFamily="34" charset="0"/>
              <a:buChar char="•"/>
            </a:pPr>
            <a:r>
              <a:rPr lang="en-US" dirty="0"/>
              <a:t>Select the next stop in the slider, and then do the following: </a:t>
            </a:r>
          </a:p>
          <a:p>
            <a:pPr marL="1169175" lvl="2" indent="-233835">
              <a:buFont typeface="Arial" pitchFamily="34" charset="0"/>
              <a:buChar char="•"/>
            </a:pPr>
            <a:r>
              <a:rPr lang="en-US" dirty="0"/>
              <a:t>In the </a:t>
            </a:r>
            <a:r>
              <a:rPr lang="en-US" b="1" dirty="0"/>
              <a:t>Position </a:t>
            </a:r>
            <a:r>
              <a:rPr lang="en-US" dirty="0"/>
              <a:t>box, enter </a:t>
            </a:r>
            <a:r>
              <a:rPr lang="en-US" b="1" dirty="0"/>
              <a:t>100%</a:t>
            </a:r>
            <a:r>
              <a:rPr lang="en-US" dirty="0"/>
              <a:t>.</a:t>
            </a:r>
          </a:p>
          <a:p>
            <a:pPr marL="1169175" lvl="2" indent="-233835">
              <a:buFont typeface="Arial" pitchFamily="34" charset="0"/>
              <a:buChar char="•"/>
            </a:pPr>
            <a:r>
              <a:rPr lang="en-US" dirty="0"/>
              <a:t>Click the button next to </a:t>
            </a:r>
            <a:r>
              <a:rPr lang="en-US" b="1" dirty="0"/>
              <a:t>Color</a:t>
            </a:r>
            <a:r>
              <a:rPr lang="en-US" dirty="0"/>
              <a:t>, and then under </a:t>
            </a:r>
            <a:r>
              <a:rPr lang="en-US" b="1" dirty="0"/>
              <a:t>Theme Colors</a:t>
            </a:r>
            <a:r>
              <a:rPr lang="en-US" dirty="0"/>
              <a:t> click </a:t>
            </a:r>
            <a:r>
              <a:rPr lang="en-US" b="1" dirty="0"/>
              <a:t>Black, Text 1, Lighter 50% </a:t>
            </a:r>
            <a:r>
              <a:rPr lang="en-US" dirty="0"/>
              <a:t>(second row, second option from the left).</a:t>
            </a:r>
          </a:p>
          <a:p>
            <a:pPr marL="1169175" lvl="2" indent="-233835">
              <a:buFont typeface="Arial" pitchFamily="34" charset="0"/>
              <a:buChar char="•"/>
            </a:pPr>
            <a:r>
              <a:rPr lang="en-US" dirty="0"/>
              <a:t>In the </a:t>
            </a:r>
            <a:r>
              <a:rPr lang="en-US" b="1" dirty="0"/>
              <a:t>Transparency</a:t>
            </a:r>
            <a:r>
              <a:rPr lang="en-US" dirty="0"/>
              <a:t> box, enter </a:t>
            </a:r>
            <a:r>
              <a:rPr lang="en-US" b="1" dirty="0"/>
              <a:t>0%</a:t>
            </a:r>
            <a:r>
              <a:rPr lang="en-US" dirty="0"/>
              <a:t>. </a:t>
            </a:r>
          </a:p>
          <a:p>
            <a:pPr marL="233835" indent="-233835"/>
            <a:endParaRPr lang="en-US" dirty="0"/>
          </a:p>
          <a:p>
            <a:pPr marL="233835" indent="-233835"/>
            <a:endParaRPr lang="en-US" dirty="0"/>
          </a:p>
          <a:p>
            <a:pPr marL="233835" indent="-233835"/>
            <a:r>
              <a:rPr lang="en-US" dirty="0"/>
              <a:t>To reproduce the animation effects on this slide, do the following:</a:t>
            </a:r>
          </a:p>
          <a:p>
            <a:pPr marL="233835" indent="-233835">
              <a:buFont typeface="+mj-lt"/>
              <a:buAutoNum type="arabicPeriod"/>
            </a:pPr>
            <a:r>
              <a:rPr lang="en-US" dirty="0"/>
              <a:t>Select the line off the right edge of the slide.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a:t>
            </a:r>
            <a:r>
              <a:rPr lang="en-US" dirty="0"/>
              <a:t> </a:t>
            </a:r>
            <a:r>
              <a:rPr lang="en-US" b="1" dirty="0"/>
              <a:t>Animation</a:t>
            </a:r>
            <a:r>
              <a:rPr lang="en-US" dirty="0"/>
              <a:t>, and then under </a:t>
            </a:r>
            <a:r>
              <a:rPr lang="en-US" b="1" dirty="0"/>
              <a:t>Entrance</a:t>
            </a:r>
            <a:r>
              <a:rPr lang="en-US" dirty="0"/>
              <a:t> click </a:t>
            </a:r>
            <a:r>
              <a:rPr lang="en-US" b="1" dirty="0"/>
              <a:t>Fly In.</a:t>
            </a:r>
          </a:p>
          <a:p>
            <a:pPr marL="233835" indent="-233835">
              <a:buFont typeface="+mj-lt"/>
              <a:buAutoNum type="arabicPeriod"/>
            </a:pPr>
            <a:r>
              <a:rPr lang="en-US" dirty="0"/>
              <a:t>Also on the </a:t>
            </a:r>
            <a:r>
              <a:rPr lang="en-US" b="1" dirty="0"/>
              <a:t>Animations</a:t>
            </a:r>
            <a:r>
              <a:rPr lang="en-US" dirty="0"/>
              <a:t> tab, in the </a:t>
            </a:r>
            <a:r>
              <a:rPr lang="en-US" b="1" dirty="0"/>
              <a:t>Animation</a:t>
            </a:r>
            <a:r>
              <a:rPr lang="en-US" dirty="0"/>
              <a:t> group, click </a:t>
            </a:r>
            <a:r>
              <a:rPr lang="en-US" b="1" dirty="0"/>
              <a:t>Effect</a:t>
            </a:r>
            <a:r>
              <a:rPr lang="en-US" dirty="0"/>
              <a:t> </a:t>
            </a:r>
            <a:r>
              <a:rPr lang="en-US" b="1" dirty="0"/>
              <a:t>Options</a:t>
            </a:r>
            <a:r>
              <a:rPr lang="en-US" dirty="0"/>
              <a:t>, and then click </a:t>
            </a:r>
            <a:r>
              <a:rPr lang="en-US" b="1" dirty="0"/>
              <a:t>From</a:t>
            </a:r>
            <a:r>
              <a:rPr lang="en-US" dirty="0"/>
              <a:t> </a:t>
            </a:r>
            <a:r>
              <a:rPr lang="en-US" b="1" dirty="0"/>
              <a:t>Left</a:t>
            </a:r>
            <a:r>
              <a:rPr lang="en-US" dirty="0"/>
              <a:t>.</a:t>
            </a:r>
          </a:p>
          <a:p>
            <a:pPr marL="233835" indent="-233835" defTabSz="935340">
              <a:buFont typeface="+mj-lt"/>
              <a:buAutoNum type="arabicPeriod"/>
              <a:defRPr/>
            </a:pPr>
            <a:r>
              <a:rPr lang="en-US" dirty="0"/>
              <a:t>On the </a:t>
            </a:r>
            <a:r>
              <a:rPr lang="en-US" b="1" dirty="0"/>
              <a:t>Animations</a:t>
            </a:r>
            <a:r>
              <a:rPr lang="en-US" dirty="0"/>
              <a:t> tab, in the </a:t>
            </a:r>
            <a:r>
              <a:rPr lang="en-US" b="1" dirty="0"/>
              <a:t>Timing</a:t>
            </a:r>
            <a:r>
              <a:rPr lang="en-US" dirty="0"/>
              <a:t> group, in the </a:t>
            </a:r>
            <a:r>
              <a:rPr lang="en-US" b="1" dirty="0"/>
              <a:t>Duration </a:t>
            </a:r>
            <a:r>
              <a:rPr lang="en-US" dirty="0"/>
              <a:t>box, enter </a:t>
            </a:r>
            <a:r>
              <a:rPr lang="en-US" b="1" dirty="0"/>
              <a:t>0.5</a:t>
            </a:r>
            <a:r>
              <a:rPr lang="en-US" dirty="0"/>
              <a:t>. </a:t>
            </a:r>
          </a:p>
          <a:p>
            <a:pPr marL="233835" indent="-233835" defTabSz="935340">
              <a:buFont typeface="+mj-lt"/>
              <a:buAutoNum type="arabicPeriod"/>
              <a:defRPr/>
            </a:pPr>
            <a:r>
              <a:rPr lang="en-US" dirty="0"/>
              <a:t>On the </a:t>
            </a:r>
            <a:r>
              <a:rPr lang="en-US" b="1" dirty="0"/>
              <a:t>Animations</a:t>
            </a:r>
            <a:r>
              <a:rPr lang="en-US" dirty="0"/>
              <a:t> tab, in the </a:t>
            </a:r>
            <a:r>
              <a:rPr lang="en-US" b="1" dirty="0"/>
              <a:t>Timing</a:t>
            </a:r>
            <a:r>
              <a:rPr lang="en-US" dirty="0"/>
              <a:t> group, in the </a:t>
            </a:r>
            <a:r>
              <a:rPr lang="en-US" b="1" dirty="0"/>
              <a:t>Start</a:t>
            </a:r>
            <a:r>
              <a:rPr lang="en-US" dirty="0"/>
              <a:t> list, select </a:t>
            </a:r>
            <a:r>
              <a:rPr lang="en-US" b="1" dirty="0"/>
              <a:t>After Previous</a:t>
            </a:r>
            <a:r>
              <a:rPr lang="en-US" dirty="0"/>
              <a:t>.</a:t>
            </a:r>
          </a:p>
          <a:p>
            <a:pPr marL="233835" indent="-233835">
              <a:buFont typeface="+mj-lt"/>
              <a:buAutoNum type="arabicPeriod"/>
            </a:pPr>
            <a:r>
              <a:rPr lang="en-US" dirty="0"/>
              <a:t>Select the line at the center of the slide.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a:t>
            </a:r>
            <a:r>
              <a:rPr lang="en-US" dirty="0"/>
              <a:t> </a:t>
            </a:r>
            <a:r>
              <a:rPr lang="en-US" b="1" dirty="0"/>
              <a:t>Animation</a:t>
            </a:r>
            <a:r>
              <a:rPr lang="en-US" dirty="0"/>
              <a:t>, and then under </a:t>
            </a:r>
            <a:r>
              <a:rPr lang="en-US" b="1" dirty="0"/>
              <a:t>Entrance</a:t>
            </a:r>
            <a:r>
              <a:rPr lang="en-US" dirty="0"/>
              <a:t> click </a:t>
            </a:r>
            <a:r>
              <a:rPr lang="en-US" b="1" dirty="0"/>
              <a:t>Fly In.</a:t>
            </a:r>
          </a:p>
          <a:p>
            <a:pPr marL="233835" indent="-233835">
              <a:buFont typeface="+mj-lt"/>
              <a:buAutoNum type="arabicPeriod"/>
            </a:pPr>
            <a:r>
              <a:rPr lang="en-US" dirty="0"/>
              <a:t>Also on the </a:t>
            </a:r>
            <a:r>
              <a:rPr lang="en-US" b="1" dirty="0"/>
              <a:t>Animations</a:t>
            </a:r>
            <a:r>
              <a:rPr lang="en-US" dirty="0"/>
              <a:t> tab, in the </a:t>
            </a:r>
            <a:r>
              <a:rPr lang="en-US" b="1" dirty="0"/>
              <a:t>Animation</a:t>
            </a:r>
            <a:r>
              <a:rPr lang="en-US" dirty="0"/>
              <a:t> group, click </a:t>
            </a:r>
            <a:r>
              <a:rPr lang="en-US" b="1" dirty="0"/>
              <a:t>Effect</a:t>
            </a:r>
            <a:r>
              <a:rPr lang="en-US" dirty="0"/>
              <a:t> </a:t>
            </a:r>
            <a:r>
              <a:rPr lang="en-US" b="1" dirty="0"/>
              <a:t>Options</a:t>
            </a:r>
            <a:r>
              <a:rPr lang="en-US" dirty="0"/>
              <a:t>, and then click </a:t>
            </a:r>
            <a:r>
              <a:rPr lang="en-US" b="1" dirty="0"/>
              <a:t>From</a:t>
            </a:r>
            <a:r>
              <a:rPr lang="en-US" dirty="0"/>
              <a:t> </a:t>
            </a:r>
            <a:r>
              <a:rPr lang="en-US" b="1" dirty="0"/>
              <a:t>Right</a:t>
            </a:r>
            <a:r>
              <a:rPr lang="en-US" dirty="0"/>
              <a:t>.</a:t>
            </a:r>
          </a:p>
          <a:p>
            <a:pPr marL="233835" indent="-233835" defTabSz="935340">
              <a:buFont typeface="+mj-lt"/>
              <a:buAutoNum type="arabicPeriod"/>
              <a:defRPr/>
            </a:pPr>
            <a:r>
              <a:rPr lang="en-US" dirty="0"/>
              <a:t>On the </a:t>
            </a:r>
            <a:r>
              <a:rPr lang="en-US" b="1" dirty="0"/>
              <a:t>Animations</a:t>
            </a:r>
            <a:r>
              <a:rPr lang="en-US" dirty="0"/>
              <a:t> tab, in the </a:t>
            </a:r>
            <a:r>
              <a:rPr lang="en-US" b="1" dirty="0"/>
              <a:t>Timing</a:t>
            </a:r>
            <a:r>
              <a:rPr lang="en-US" dirty="0"/>
              <a:t> group, in the </a:t>
            </a:r>
            <a:r>
              <a:rPr lang="en-US" b="1" dirty="0"/>
              <a:t>Duration </a:t>
            </a:r>
            <a:r>
              <a:rPr lang="en-US" dirty="0"/>
              <a:t>box, enter </a:t>
            </a:r>
            <a:r>
              <a:rPr lang="en-US" b="1" dirty="0"/>
              <a:t>1</a:t>
            </a:r>
            <a:r>
              <a:rPr lang="en-US" dirty="0"/>
              <a:t>. </a:t>
            </a:r>
          </a:p>
          <a:p>
            <a:pPr marL="233835" indent="-233835" defTabSz="935340">
              <a:buFont typeface="+mj-lt"/>
              <a:buAutoNum type="arabicPeriod"/>
              <a:defRPr/>
            </a:pPr>
            <a:r>
              <a:rPr lang="en-US" dirty="0"/>
              <a:t>On the </a:t>
            </a:r>
            <a:r>
              <a:rPr lang="en-US" b="1" dirty="0"/>
              <a:t>Animations</a:t>
            </a:r>
            <a:r>
              <a:rPr lang="en-US" dirty="0"/>
              <a:t> tab, in the </a:t>
            </a:r>
            <a:r>
              <a:rPr lang="en-US" b="1" dirty="0"/>
              <a:t>Timing</a:t>
            </a:r>
            <a:r>
              <a:rPr lang="en-US" dirty="0"/>
              <a:t> group, in the </a:t>
            </a:r>
            <a:r>
              <a:rPr lang="en-US" b="1" dirty="0"/>
              <a:t>Start</a:t>
            </a:r>
            <a:r>
              <a:rPr lang="en-US" dirty="0"/>
              <a:t> list, select </a:t>
            </a:r>
            <a:r>
              <a:rPr lang="en-US" b="1" dirty="0"/>
              <a:t>After Previous</a:t>
            </a:r>
            <a:r>
              <a:rPr lang="en-US" dirty="0"/>
              <a:t>.</a:t>
            </a:r>
          </a:p>
          <a:p>
            <a:pPr marL="233835" indent="-233835">
              <a:buFont typeface="+mj-lt"/>
              <a:buAutoNum type="arabicPeriod"/>
            </a:pPr>
            <a:r>
              <a:rPr lang="en-US" dirty="0"/>
              <a:t>Select the picture.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a:t>
            </a:r>
            <a:r>
              <a:rPr lang="en-US" dirty="0"/>
              <a:t> </a:t>
            </a:r>
            <a:r>
              <a:rPr lang="en-US" b="1" dirty="0"/>
              <a:t>Animation</a:t>
            </a:r>
            <a:r>
              <a:rPr lang="en-US" dirty="0"/>
              <a:t>, and then under </a:t>
            </a:r>
            <a:r>
              <a:rPr lang="en-US" b="1" dirty="0"/>
              <a:t>Entrance</a:t>
            </a:r>
            <a:r>
              <a:rPr lang="en-US" dirty="0"/>
              <a:t> click </a:t>
            </a:r>
            <a:r>
              <a:rPr lang="en-US" b="1" dirty="0"/>
              <a:t>Wipe.</a:t>
            </a:r>
          </a:p>
          <a:p>
            <a:pPr marL="233835" indent="-233835">
              <a:buFont typeface="+mj-lt"/>
              <a:buAutoNum type="arabicPeriod"/>
            </a:pPr>
            <a:r>
              <a:rPr lang="en-US" dirty="0"/>
              <a:t>Also on the </a:t>
            </a:r>
            <a:r>
              <a:rPr lang="en-US" b="1" dirty="0"/>
              <a:t>Animations</a:t>
            </a:r>
            <a:r>
              <a:rPr lang="en-US" dirty="0"/>
              <a:t> tab, in the </a:t>
            </a:r>
            <a:r>
              <a:rPr lang="en-US" b="1" dirty="0"/>
              <a:t>Animation</a:t>
            </a:r>
            <a:r>
              <a:rPr lang="en-US" dirty="0"/>
              <a:t> group, click </a:t>
            </a:r>
            <a:r>
              <a:rPr lang="en-US" b="1" dirty="0"/>
              <a:t>Effect</a:t>
            </a:r>
            <a:r>
              <a:rPr lang="en-US" dirty="0"/>
              <a:t> </a:t>
            </a:r>
            <a:r>
              <a:rPr lang="en-US" b="1" dirty="0"/>
              <a:t>Options</a:t>
            </a:r>
            <a:r>
              <a:rPr lang="en-US" dirty="0"/>
              <a:t>, and then click </a:t>
            </a:r>
            <a:r>
              <a:rPr lang="en-US" b="1" dirty="0"/>
              <a:t>From</a:t>
            </a:r>
            <a:r>
              <a:rPr lang="en-US" dirty="0"/>
              <a:t> </a:t>
            </a:r>
            <a:r>
              <a:rPr lang="en-US" b="1" dirty="0"/>
              <a:t>Right</a:t>
            </a:r>
            <a:r>
              <a:rPr lang="en-US" dirty="0"/>
              <a:t>.</a:t>
            </a:r>
          </a:p>
          <a:p>
            <a:pPr marL="233835" indent="-233835" defTabSz="935340">
              <a:buFont typeface="+mj-lt"/>
              <a:buAutoNum type="arabicPeriod"/>
              <a:defRPr/>
            </a:pPr>
            <a:r>
              <a:rPr lang="en-US" dirty="0"/>
              <a:t>On the </a:t>
            </a:r>
            <a:r>
              <a:rPr lang="en-US" b="1" dirty="0"/>
              <a:t>Animations</a:t>
            </a:r>
            <a:r>
              <a:rPr lang="en-US" dirty="0"/>
              <a:t> tab, in the </a:t>
            </a:r>
            <a:r>
              <a:rPr lang="en-US" b="1" dirty="0"/>
              <a:t>Timing</a:t>
            </a:r>
            <a:r>
              <a:rPr lang="en-US" dirty="0"/>
              <a:t> group, in the </a:t>
            </a:r>
            <a:r>
              <a:rPr lang="en-US" b="1" dirty="0"/>
              <a:t>Duration </a:t>
            </a:r>
            <a:r>
              <a:rPr lang="en-US" dirty="0"/>
              <a:t>box, enter </a:t>
            </a:r>
            <a:r>
              <a:rPr lang="en-US" b="1" dirty="0"/>
              <a:t>1</a:t>
            </a:r>
            <a:r>
              <a:rPr lang="en-US" dirty="0"/>
              <a:t>. </a:t>
            </a:r>
          </a:p>
          <a:p>
            <a:pPr marL="233835" indent="-233835" defTabSz="935340">
              <a:buFont typeface="+mj-lt"/>
              <a:buAutoNum type="arabicPeriod"/>
              <a:defRPr/>
            </a:pPr>
            <a:r>
              <a:rPr lang="en-US" dirty="0"/>
              <a:t>On the </a:t>
            </a:r>
            <a:r>
              <a:rPr lang="en-US" b="1" dirty="0"/>
              <a:t>Animations</a:t>
            </a:r>
            <a:r>
              <a:rPr lang="en-US" dirty="0"/>
              <a:t> tab, in the </a:t>
            </a:r>
            <a:r>
              <a:rPr lang="en-US" b="1" dirty="0"/>
              <a:t>Timing</a:t>
            </a:r>
            <a:r>
              <a:rPr lang="en-US" dirty="0"/>
              <a:t> group, in the </a:t>
            </a:r>
            <a:r>
              <a:rPr lang="en-US" b="1" dirty="0"/>
              <a:t>Start</a:t>
            </a:r>
            <a:r>
              <a:rPr lang="en-US" dirty="0"/>
              <a:t> list, select </a:t>
            </a:r>
            <a:r>
              <a:rPr lang="en-US" b="1" dirty="0"/>
              <a:t>With Previous</a:t>
            </a:r>
            <a:r>
              <a:rPr lang="en-US" dirty="0"/>
              <a:t>.</a:t>
            </a:r>
          </a:p>
          <a:p>
            <a:pPr marL="233835" indent="-233835">
              <a:buFont typeface="+mj-lt"/>
              <a:buAutoNum type="arabicPeriod"/>
            </a:pPr>
            <a:r>
              <a:rPr lang="en-US" dirty="0"/>
              <a:t>Select the text box.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a:t>
            </a:r>
            <a:r>
              <a:rPr lang="en-US" dirty="0"/>
              <a:t> </a:t>
            </a:r>
            <a:r>
              <a:rPr lang="en-US" b="1" dirty="0"/>
              <a:t>Animation</a:t>
            </a:r>
            <a:r>
              <a:rPr lang="en-US" dirty="0"/>
              <a:t>, and then under </a:t>
            </a:r>
            <a:r>
              <a:rPr lang="en-US" b="1" dirty="0"/>
              <a:t>Entrance</a:t>
            </a:r>
            <a:r>
              <a:rPr lang="en-US" dirty="0"/>
              <a:t> click </a:t>
            </a:r>
            <a:r>
              <a:rPr lang="en-US" b="1" dirty="0"/>
              <a:t>Fly In.</a:t>
            </a:r>
          </a:p>
          <a:p>
            <a:pPr marL="233835" indent="-233835">
              <a:buFont typeface="+mj-lt"/>
              <a:buAutoNum type="arabicPeriod"/>
            </a:pPr>
            <a:r>
              <a:rPr lang="en-US" dirty="0"/>
              <a:t>Also on the </a:t>
            </a:r>
            <a:r>
              <a:rPr lang="en-US" b="1" dirty="0"/>
              <a:t>Animations</a:t>
            </a:r>
            <a:r>
              <a:rPr lang="en-US" dirty="0"/>
              <a:t> tab, in the </a:t>
            </a:r>
            <a:r>
              <a:rPr lang="en-US" b="1" dirty="0"/>
              <a:t>Animation</a:t>
            </a:r>
            <a:r>
              <a:rPr lang="en-US" dirty="0"/>
              <a:t> group, click </a:t>
            </a:r>
            <a:r>
              <a:rPr lang="en-US" b="1" dirty="0"/>
              <a:t>Effect</a:t>
            </a:r>
            <a:r>
              <a:rPr lang="en-US" dirty="0"/>
              <a:t> </a:t>
            </a:r>
            <a:r>
              <a:rPr lang="en-US" b="1" dirty="0"/>
              <a:t>Options</a:t>
            </a:r>
            <a:r>
              <a:rPr lang="en-US" dirty="0"/>
              <a:t>, and then click </a:t>
            </a:r>
            <a:r>
              <a:rPr lang="en-US" b="1" dirty="0"/>
              <a:t>From</a:t>
            </a:r>
            <a:r>
              <a:rPr lang="en-US" dirty="0"/>
              <a:t> </a:t>
            </a:r>
            <a:r>
              <a:rPr lang="en-US" b="1" dirty="0"/>
              <a:t>Right</a:t>
            </a:r>
            <a:r>
              <a:rPr lang="en-US" dirty="0"/>
              <a:t>.</a:t>
            </a:r>
          </a:p>
          <a:p>
            <a:pPr marL="233835" indent="-233835" defTabSz="935340">
              <a:buFont typeface="+mj-lt"/>
              <a:buAutoNum type="arabicPeriod"/>
              <a:defRPr/>
            </a:pPr>
            <a:r>
              <a:rPr lang="en-US" dirty="0"/>
              <a:t>On the </a:t>
            </a:r>
            <a:r>
              <a:rPr lang="en-US" b="1" dirty="0"/>
              <a:t>Animations</a:t>
            </a:r>
            <a:r>
              <a:rPr lang="en-US" dirty="0"/>
              <a:t> tab, in the </a:t>
            </a:r>
            <a:r>
              <a:rPr lang="en-US" b="1" dirty="0"/>
              <a:t>Timing</a:t>
            </a:r>
            <a:r>
              <a:rPr lang="en-US" dirty="0"/>
              <a:t> group, in the </a:t>
            </a:r>
            <a:r>
              <a:rPr lang="en-US" b="1" dirty="0"/>
              <a:t>Duration </a:t>
            </a:r>
            <a:r>
              <a:rPr lang="en-US" dirty="0"/>
              <a:t>box, enter </a:t>
            </a:r>
            <a:r>
              <a:rPr lang="en-US" b="1" dirty="0"/>
              <a:t>1</a:t>
            </a:r>
            <a:r>
              <a:rPr lang="en-US" dirty="0"/>
              <a:t>. </a:t>
            </a:r>
          </a:p>
          <a:p>
            <a:pPr marL="233835" indent="-233835" defTabSz="935340">
              <a:buFont typeface="+mj-lt"/>
              <a:buAutoNum type="arabicPeriod"/>
              <a:defRPr/>
            </a:pPr>
            <a:r>
              <a:rPr lang="en-US" dirty="0"/>
              <a:t>On the </a:t>
            </a:r>
            <a:r>
              <a:rPr lang="en-US" b="1" dirty="0"/>
              <a:t>Animations</a:t>
            </a:r>
            <a:r>
              <a:rPr lang="en-US" dirty="0"/>
              <a:t> tab, in the </a:t>
            </a:r>
            <a:r>
              <a:rPr lang="en-US" b="1" dirty="0"/>
              <a:t>Timing</a:t>
            </a:r>
            <a:r>
              <a:rPr lang="en-US" dirty="0"/>
              <a:t> group, in the </a:t>
            </a:r>
            <a:r>
              <a:rPr lang="en-US" b="1" dirty="0"/>
              <a:t>Start</a:t>
            </a:r>
            <a:r>
              <a:rPr lang="en-US" dirty="0"/>
              <a:t> list, select </a:t>
            </a:r>
            <a:r>
              <a:rPr lang="en-US" b="1" dirty="0"/>
              <a:t>With Previous</a:t>
            </a:r>
            <a:r>
              <a:rPr lang="en-US" dirty="0"/>
              <a:t>.</a:t>
            </a:r>
          </a:p>
          <a:p>
            <a:pPr marL="233835" indent="-233835" defTabSz="935340">
              <a:buFont typeface="+mj-lt"/>
              <a:buAutoNum type="arabicPeriod"/>
              <a:defRPr/>
            </a:pPr>
            <a:endParaRPr lang="en-US" dirty="0"/>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2577275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Video with triggered, animated text</a:t>
            </a:r>
          </a:p>
          <a:p>
            <a:r>
              <a:rPr lang="en-US" sz="1400" dirty="0"/>
              <a:t>(Advanced)</a:t>
            </a:r>
          </a:p>
          <a:p>
            <a:endParaRPr lang="en-US" b="1" dirty="0"/>
          </a:p>
          <a:p>
            <a:r>
              <a:rPr lang="en-US" b="1" dirty="0"/>
              <a:t>Note: </a:t>
            </a:r>
            <a:r>
              <a:rPr lang="en-US" dirty="0"/>
              <a:t>Many steps of the following instructions are specific to the video used in this template. You may need to change the details of some steps to suit the video you plan to use.</a:t>
            </a:r>
          </a:p>
          <a:p>
            <a:endParaRPr lang="en-US" b="1" dirty="0"/>
          </a:p>
          <a:p>
            <a:r>
              <a:rPr lang="en-US" dirty="0"/>
              <a:t>To reproduce the video effects on this slide, do the following:</a:t>
            </a:r>
          </a:p>
          <a:p>
            <a:pPr marL="233835" indent="-233835">
              <a:buFont typeface="+mj-lt"/>
              <a:buAutoNum type="arabicPeriod"/>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33835" indent="-233835">
              <a:buFont typeface="+mj-lt"/>
              <a:buAutoNum type="arabicPeriod"/>
            </a:pPr>
            <a:r>
              <a:rPr lang="en-US" dirty="0"/>
              <a:t>On the </a:t>
            </a:r>
            <a:r>
              <a:rPr lang="en-US" b="1" dirty="0"/>
              <a:t>Insert</a:t>
            </a:r>
            <a:r>
              <a:rPr lang="en-US" dirty="0"/>
              <a:t> tab, in the </a:t>
            </a:r>
            <a:r>
              <a:rPr lang="en-US" b="1" dirty="0"/>
              <a:t>Media</a:t>
            </a:r>
            <a:r>
              <a:rPr lang="en-US" dirty="0"/>
              <a:t> group, click </a:t>
            </a:r>
            <a:r>
              <a:rPr lang="en-US" b="1" dirty="0"/>
              <a:t>Video</a:t>
            </a:r>
            <a:r>
              <a:rPr lang="en-US" dirty="0"/>
              <a:t>, and then click </a:t>
            </a:r>
            <a:r>
              <a:rPr lang="en-US" b="1" dirty="0"/>
              <a:t>Video from file</a:t>
            </a:r>
            <a:r>
              <a:rPr lang="en-US" dirty="0"/>
              <a:t>.</a:t>
            </a:r>
          </a:p>
          <a:p>
            <a:pPr marL="233835" indent="-233835">
              <a:buFont typeface="+mj-lt"/>
              <a:buAutoNum type="arabicPeriod"/>
            </a:pPr>
            <a:r>
              <a:rPr lang="en-US" dirty="0"/>
              <a:t>In the left pane of the </a:t>
            </a:r>
            <a:r>
              <a:rPr lang="en-US" b="1" dirty="0"/>
              <a:t>Insert Video </a:t>
            </a:r>
            <a:r>
              <a:rPr lang="en-US" dirty="0"/>
              <a:t>dialog box, click the drive or library that contains the video. In the right pane of the dialog box, click the video that you want and then click </a:t>
            </a:r>
            <a:r>
              <a:rPr lang="en-US" b="1" dirty="0"/>
              <a:t>Insert</a:t>
            </a:r>
            <a:r>
              <a:rPr lang="en-US" dirty="0"/>
              <a:t>.</a:t>
            </a:r>
          </a:p>
          <a:p>
            <a:pPr marL="233835" indent="-233835">
              <a:buFont typeface="+mj-lt"/>
              <a:buAutoNum type="arabicPeriod"/>
            </a:pPr>
            <a:r>
              <a:rPr lang="en-US" dirty="0"/>
              <a:t>On the slide, select the video. Under </a:t>
            </a:r>
            <a:r>
              <a:rPr lang="en-US" b="1" dirty="0"/>
              <a:t>Video Tools</a:t>
            </a:r>
            <a:r>
              <a:rPr lang="en-US" dirty="0"/>
              <a:t>, on the </a:t>
            </a:r>
            <a:r>
              <a:rPr lang="en-US" b="1" dirty="0"/>
              <a:t>Format</a:t>
            </a:r>
            <a:r>
              <a:rPr lang="en-US" dirty="0"/>
              <a:t> tab, in the </a:t>
            </a:r>
            <a:r>
              <a:rPr lang="en-US" b="1" dirty="0"/>
              <a:t>Arrange</a:t>
            </a:r>
            <a:r>
              <a:rPr lang="en-US" dirty="0"/>
              <a:t> group, click </a:t>
            </a:r>
            <a:r>
              <a:rPr lang="en-US" b="1" dirty="0"/>
              <a:t>Align</a:t>
            </a:r>
            <a:r>
              <a:rPr lang="en-US" dirty="0"/>
              <a:t>, and then click </a:t>
            </a:r>
            <a:r>
              <a:rPr lang="en-US" b="1" dirty="0"/>
              <a:t>Align Middle</a:t>
            </a:r>
            <a:r>
              <a:rPr lang="en-US" dirty="0"/>
              <a:t>.</a:t>
            </a:r>
          </a:p>
          <a:p>
            <a:pPr marL="233835" indent="-233835">
              <a:buFont typeface="+mj-lt"/>
              <a:buAutoNum type="arabicPeriod"/>
            </a:pPr>
            <a:r>
              <a:rPr lang="en-US" dirty="0"/>
              <a:t>Also under </a:t>
            </a:r>
            <a:r>
              <a:rPr lang="en-US" b="1" dirty="0"/>
              <a:t>Video Tools</a:t>
            </a:r>
            <a:r>
              <a:rPr lang="en-US" dirty="0"/>
              <a:t>, on the </a:t>
            </a:r>
            <a:r>
              <a:rPr lang="en-US" b="1" dirty="0"/>
              <a:t>Playback</a:t>
            </a:r>
            <a:r>
              <a:rPr lang="en-US" dirty="0"/>
              <a:t> tab, in the </a:t>
            </a:r>
            <a:r>
              <a:rPr lang="en-US" b="1" dirty="0"/>
              <a:t>Video Options</a:t>
            </a:r>
            <a:r>
              <a:rPr lang="en-US" dirty="0"/>
              <a:t> group, in the </a:t>
            </a:r>
            <a:r>
              <a:rPr lang="en-US" b="1" dirty="0"/>
              <a:t>Start</a:t>
            </a:r>
            <a:r>
              <a:rPr lang="en-US" dirty="0"/>
              <a:t> list, select </a:t>
            </a:r>
            <a:r>
              <a:rPr lang="en-US" b="1" dirty="0"/>
              <a:t>Automatically</a:t>
            </a:r>
            <a:r>
              <a:rPr lang="en-US" dirty="0"/>
              <a:t>.</a:t>
            </a:r>
          </a:p>
          <a:p>
            <a:pPr marL="233835" indent="-233835">
              <a:buFont typeface="+mj-lt"/>
              <a:buAutoNum type="arabicPeriod"/>
            </a:pPr>
            <a:r>
              <a:rPr lang="en-US" dirty="0"/>
              <a:t>On the slide, in the video controls below the video clip, click “00.00:10” in the video timeline. Under </a:t>
            </a:r>
            <a:r>
              <a:rPr lang="en-US" b="1" dirty="0"/>
              <a:t>Video Tools</a:t>
            </a:r>
            <a:r>
              <a:rPr lang="en-US" dirty="0"/>
              <a:t>, on the </a:t>
            </a:r>
            <a:r>
              <a:rPr lang="en-US" b="1" dirty="0"/>
              <a:t>Playback</a:t>
            </a:r>
            <a:r>
              <a:rPr lang="en-US" dirty="0"/>
              <a:t> tab, in the </a:t>
            </a:r>
            <a:r>
              <a:rPr lang="en-US" b="1" dirty="0"/>
              <a:t>Bookmarks</a:t>
            </a:r>
            <a:r>
              <a:rPr lang="en-US" dirty="0"/>
              <a:t> group, click </a:t>
            </a:r>
            <a:r>
              <a:rPr lang="en-US" b="1" dirty="0"/>
              <a:t>Add Bookmark</a:t>
            </a:r>
            <a:r>
              <a:rPr lang="en-US" dirty="0"/>
              <a:t>.</a:t>
            </a:r>
          </a:p>
          <a:p>
            <a:pPr marL="233835" indent="-233835">
              <a:buFont typeface="+mj-lt"/>
              <a:buAutoNum type="arabicPeriod"/>
            </a:pPr>
            <a:r>
              <a:rPr lang="en-US" dirty="0"/>
              <a:t>On the slide, in the video controls below the video clip, click “00.01:99” in the video timeline. Under </a:t>
            </a:r>
            <a:r>
              <a:rPr lang="en-US" b="1" dirty="0"/>
              <a:t>Video Tools</a:t>
            </a:r>
            <a:r>
              <a:rPr lang="en-US" dirty="0"/>
              <a:t>, on the </a:t>
            </a:r>
            <a:r>
              <a:rPr lang="en-US" b="1" dirty="0"/>
              <a:t>Playback</a:t>
            </a:r>
            <a:r>
              <a:rPr lang="en-US" dirty="0"/>
              <a:t> tab, in the </a:t>
            </a:r>
            <a:r>
              <a:rPr lang="en-US" b="1" dirty="0"/>
              <a:t>Bookmarks</a:t>
            </a:r>
            <a:r>
              <a:rPr lang="en-US" dirty="0"/>
              <a:t> group, click </a:t>
            </a:r>
            <a:r>
              <a:rPr lang="en-US" b="1" dirty="0"/>
              <a:t>Add Bookmark</a:t>
            </a:r>
            <a:r>
              <a:rPr lang="en-US" dirty="0"/>
              <a:t>.</a:t>
            </a:r>
          </a:p>
          <a:p>
            <a:pPr marL="233835" indent="-233835" defTabSz="935340">
              <a:buFont typeface="+mj-lt"/>
              <a:buAutoNum type="arabicPeriod"/>
              <a:defRPr/>
            </a:pPr>
            <a:r>
              <a:rPr lang="en-US" dirty="0"/>
              <a:t>On the slide, in the video controls below the video clip, click “00.05:77” in the video timeline. Under </a:t>
            </a:r>
            <a:r>
              <a:rPr lang="en-US" b="1" dirty="0"/>
              <a:t>Video Tools</a:t>
            </a:r>
            <a:r>
              <a:rPr lang="en-US" dirty="0"/>
              <a:t>, on the </a:t>
            </a:r>
            <a:r>
              <a:rPr lang="en-US" b="1" dirty="0"/>
              <a:t>Playback</a:t>
            </a:r>
            <a:r>
              <a:rPr lang="en-US" dirty="0"/>
              <a:t> tab, in the </a:t>
            </a:r>
            <a:r>
              <a:rPr lang="en-US" b="1" dirty="0"/>
              <a:t>Bookmarks</a:t>
            </a:r>
            <a:r>
              <a:rPr lang="en-US" dirty="0"/>
              <a:t> group, click </a:t>
            </a:r>
            <a:r>
              <a:rPr lang="en-US" b="1" dirty="0"/>
              <a:t>Add Bookmark</a:t>
            </a:r>
            <a:r>
              <a:rPr lang="en-US" dirty="0"/>
              <a:t>.</a:t>
            </a:r>
          </a:p>
          <a:p>
            <a:pPr marL="233835" indent="-233835" defTabSz="935340">
              <a:buFont typeface="+mj-lt"/>
              <a:buAutoNum type="arabicPeriod"/>
              <a:defRPr/>
            </a:pPr>
            <a:r>
              <a:rPr lang="en-US" dirty="0"/>
              <a:t>On the slide, in the video controls below the video clip, click “00.11:10” in the video timeline. Under </a:t>
            </a:r>
            <a:r>
              <a:rPr lang="en-US" b="1" dirty="0"/>
              <a:t>Video Tools</a:t>
            </a:r>
            <a:r>
              <a:rPr lang="en-US" dirty="0"/>
              <a:t>, on the </a:t>
            </a:r>
            <a:r>
              <a:rPr lang="en-US" b="1" dirty="0"/>
              <a:t>Playback</a:t>
            </a:r>
            <a:r>
              <a:rPr lang="en-US" dirty="0"/>
              <a:t> tab, in the </a:t>
            </a:r>
            <a:r>
              <a:rPr lang="en-US" b="1" dirty="0"/>
              <a:t>Bookmarks</a:t>
            </a:r>
            <a:r>
              <a:rPr lang="en-US" dirty="0"/>
              <a:t> group, click </a:t>
            </a:r>
            <a:r>
              <a:rPr lang="en-US" b="1" dirty="0"/>
              <a:t>Add Bookmark</a:t>
            </a:r>
            <a:r>
              <a:rPr lang="en-US" dirty="0"/>
              <a:t>.</a:t>
            </a:r>
          </a:p>
          <a:p>
            <a:pPr marL="233835" indent="-233835" defTabSz="935340">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 Box</a:t>
            </a:r>
            <a:r>
              <a:rPr lang="en-US" dirty="0"/>
              <a:t>. On the slide, drag to draw a text box.</a:t>
            </a:r>
          </a:p>
          <a:p>
            <a:pPr marL="233835" indent="-233835" defTabSz="935340">
              <a:buFont typeface="+mj-lt"/>
              <a:buAutoNum type="arabicPeriod"/>
              <a:defRPr/>
            </a:pPr>
            <a:r>
              <a:rPr lang="en-US" dirty="0"/>
              <a:t>Type text in the text box, and then select the text. On the </a:t>
            </a:r>
            <a:r>
              <a:rPr lang="en-US" b="1" dirty="0"/>
              <a:t>Home</a:t>
            </a:r>
            <a:r>
              <a:rPr lang="en-US" dirty="0"/>
              <a:t> tab, in the </a:t>
            </a:r>
            <a:r>
              <a:rPr lang="en-US" b="1" dirty="0"/>
              <a:t>Font</a:t>
            </a:r>
            <a:r>
              <a:rPr lang="en-US" dirty="0"/>
              <a:t> group, do the following:</a:t>
            </a:r>
          </a:p>
          <a:p>
            <a:pPr marL="701505" lvl="1" indent="-233835" defTabSz="935340">
              <a:buFont typeface="Arial" pitchFamily="34" charset="0"/>
              <a:buChar char="•"/>
              <a:defRPr/>
            </a:pPr>
            <a:r>
              <a:rPr lang="en-US" dirty="0"/>
              <a:t>In the </a:t>
            </a:r>
            <a:r>
              <a:rPr lang="en-US" b="1" dirty="0"/>
              <a:t>Font</a:t>
            </a:r>
            <a:r>
              <a:rPr lang="en-US" dirty="0"/>
              <a:t> list, select </a:t>
            </a:r>
            <a:r>
              <a:rPr lang="en-US" b="1" dirty="0"/>
              <a:t>Segoe Print</a:t>
            </a:r>
            <a:r>
              <a:rPr lang="en-US" dirty="0"/>
              <a:t>.</a:t>
            </a:r>
            <a:r>
              <a:rPr lang="en-US" b="1" dirty="0"/>
              <a:t> </a:t>
            </a:r>
          </a:p>
          <a:p>
            <a:pPr marL="701505" lvl="1" indent="-233835" defTabSz="935340">
              <a:buFont typeface="Arial" pitchFamily="34" charset="0"/>
              <a:buChar char="•"/>
              <a:defRPr/>
            </a:pPr>
            <a:r>
              <a:rPr lang="en-US" dirty="0"/>
              <a:t>In the </a:t>
            </a:r>
            <a:r>
              <a:rPr lang="en-US" b="1" dirty="0"/>
              <a:t>Font Size </a:t>
            </a:r>
            <a:r>
              <a:rPr lang="en-US" dirty="0"/>
              <a:t>list, select </a:t>
            </a:r>
            <a:r>
              <a:rPr lang="en-US" b="1" dirty="0"/>
              <a:t>32 pt</a:t>
            </a:r>
            <a:r>
              <a:rPr lang="en-US" dirty="0"/>
              <a:t>.</a:t>
            </a:r>
          </a:p>
          <a:p>
            <a:pPr marL="701505" lvl="1" indent="-233835" defTabSz="935340">
              <a:buFont typeface="Arial" pitchFamily="34" charset="0"/>
              <a:buChar char="•"/>
              <a:defRPr/>
            </a:pPr>
            <a:r>
              <a:rPr lang="en-US" dirty="0"/>
              <a:t>Click </a:t>
            </a:r>
            <a:r>
              <a:rPr lang="en-US" b="1" dirty="0"/>
              <a:t>Text Shadow</a:t>
            </a:r>
            <a:r>
              <a:rPr lang="en-US" dirty="0"/>
              <a:t>.</a:t>
            </a:r>
          </a:p>
          <a:p>
            <a:pPr marL="233835" indent="-233835" defTabSz="935340">
              <a:buFont typeface="+mj-lt"/>
              <a:buAutoNum type="arabicPeriod"/>
              <a:defRPr/>
            </a:pPr>
            <a:r>
              <a:rPr lang="en-US" dirty="0"/>
              <a:t>Position the text box in the top right quadrant of the slide.</a:t>
            </a:r>
          </a:p>
          <a:p>
            <a:pPr marL="233835" indent="-233835" defTabSz="935340">
              <a:buFont typeface="+mj-lt"/>
              <a:buAutoNum type="arabicPeriod"/>
              <a:defRPr/>
            </a:pPr>
            <a:r>
              <a:rPr lang="en-US" dirty="0"/>
              <a:t>Select the text box. On the </a:t>
            </a:r>
            <a:r>
              <a:rPr lang="en-US" b="1" dirty="0"/>
              <a:t>Home</a:t>
            </a:r>
            <a:r>
              <a:rPr lang="en-US" dirty="0"/>
              <a:t> tab, in the </a:t>
            </a:r>
            <a:r>
              <a:rPr lang="en-US" b="1" dirty="0"/>
              <a:t>Clipboard</a:t>
            </a:r>
            <a:r>
              <a:rPr lang="en-US" dirty="0"/>
              <a:t> group, click the arrow to the right of </a:t>
            </a:r>
            <a:r>
              <a:rPr lang="en-US" b="1" dirty="0"/>
              <a:t>Copy</a:t>
            </a:r>
            <a:r>
              <a:rPr lang="en-US" dirty="0"/>
              <a:t>, and then click </a:t>
            </a:r>
            <a:r>
              <a:rPr lang="en-US" b="1" dirty="0"/>
              <a:t>Duplicate</a:t>
            </a:r>
            <a:r>
              <a:rPr lang="en-US" dirty="0"/>
              <a:t>. Repeat this process twice for a total of four text boxes.</a:t>
            </a:r>
          </a:p>
          <a:p>
            <a:pPr marL="233835" indent="-233835" defTabSz="935340">
              <a:buFont typeface="+mj-lt"/>
              <a:buAutoNum type="arabicPeriod"/>
              <a:defRPr/>
            </a:pPr>
            <a:r>
              <a:rPr lang="en-US" dirty="0"/>
              <a:t>Select the second text box. Type text in the text box, and position the text box in the lower left quadrant of the slide.</a:t>
            </a:r>
          </a:p>
          <a:p>
            <a:pPr marL="233835" indent="-233835" defTabSz="935340">
              <a:buFont typeface="+mj-lt"/>
              <a:buAutoNum type="arabicPeriod"/>
              <a:defRPr/>
            </a:pPr>
            <a:r>
              <a:rPr lang="en-US" dirty="0"/>
              <a:t>Select the third text box. Type text in the text box, and position the text box in the top left quadrant of the slide.</a:t>
            </a:r>
          </a:p>
          <a:p>
            <a:pPr marL="233835" indent="-233835" defTabSz="935340">
              <a:buFont typeface="+mj-lt"/>
              <a:buAutoNum type="arabicPeriod"/>
              <a:defRPr/>
            </a:pPr>
            <a:r>
              <a:rPr lang="en-US" dirty="0"/>
              <a:t>Select the fourth text box. Type text in the text box, and position the text box in the bottom right quadrant of the slide.</a:t>
            </a:r>
          </a:p>
          <a:p>
            <a:endParaRPr lang="en-US" dirty="0"/>
          </a:p>
          <a:p>
            <a:endParaRPr lang="en-US" dirty="0"/>
          </a:p>
          <a:p>
            <a:r>
              <a:rPr lang="en-US" dirty="0"/>
              <a:t>To reproduce the animation effects on this slide, do the following:</a:t>
            </a:r>
          </a:p>
          <a:p>
            <a:pPr marL="233835" indent="-233835">
              <a:buFont typeface="+mj-lt"/>
              <a:buAutoNum type="arabicPeriod"/>
            </a:pPr>
            <a:r>
              <a:rPr lang="en-US" dirty="0"/>
              <a:t>On the </a:t>
            </a:r>
            <a:r>
              <a:rPr lang="en-US" b="1" dirty="0"/>
              <a:t>Animations</a:t>
            </a:r>
            <a:r>
              <a:rPr lang="en-US" dirty="0"/>
              <a:t> tab, in the </a:t>
            </a:r>
            <a:r>
              <a:rPr lang="en-US" b="1" dirty="0"/>
              <a:t>Advanced Animation </a:t>
            </a:r>
            <a:r>
              <a:rPr lang="en-US" dirty="0"/>
              <a:t>group, click </a:t>
            </a:r>
            <a:r>
              <a:rPr lang="en-US" b="1" dirty="0"/>
              <a:t>Animation Pane</a:t>
            </a:r>
            <a:r>
              <a:rPr lang="en-US" dirty="0"/>
              <a:t>.</a:t>
            </a:r>
          </a:p>
          <a:p>
            <a:pPr marL="233835" indent="-233835">
              <a:buFont typeface="+mj-lt"/>
              <a:buAutoNum type="arabicPeriod"/>
            </a:pPr>
            <a:r>
              <a:rPr lang="en-US" dirty="0"/>
              <a:t>On the slide, select the first text box. On the </a:t>
            </a:r>
            <a:r>
              <a:rPr lang="en-US" b="1" dirty="0"/>
              <a:t>Animations</a:t>
            </a:r>
            <a:r>
              <a:rPr lang="en-US" dirty="0"/>
              <a:t> tab, in the </a:t>
            </a:r>
            <a:r>
              <a:rPr lang="en-US" b="1" dirty="0"/>
              <a:t>Advanced Animation </a:t>
            </a:r>
            <a:r>
              <a:rPr lang="en-US" dirty="0"/>
              <a:t>group, click </a:t>
            </a:r>
            <a:r>
              <a:rPr lang="en-US" b="1" dirty="0"/>
              <a:t>Add Animation</a:t>
            </a:r>
            <a:r>
              <a:rPr lang="en-US" dirty="0"/>
              <a:t>, and then under </a:t>
            </a:r>
            <a:r>
              <a:rPr lang="en-US" b="1" dirty="0"/>
              <a:t>Entrance</a:t>
            </a:r>
            <a:r>
              <a:rPr lang="en-US" dirty="0"/>
              <a:t> click </a:t>
            </a:r>
            <a:r>
              <a:rPr lang="en-US" b="1" dirty="0"/>
              <a:t>Fade</a:t>
            </a:r>
            <a:r>
              <a:rPr lang="en-US" dirty="0"/>
              <a:t>.</a:t>
            </a:r>
          </a:p>
          <a:p>
            <a:pPr marL="233835" indent="-233835">
              <a:buFont typeface="+mj-lt"/>
              <a:buAutoNum type="arabicPeriod"/>
            </a:pPr>
            <a:r>
              <a:rPr lang="en-US" dirty="0"/>
              <a:t>Also on the </a:t>
            </a:r>
            <a:r>
              <a:rPr lang="en-US" b="1" dirty="0"/>
              <a:t>Animations</a:t>
            </a:r>
            <a:r>
              <a:rPr lang="en-US" dirty="0"/>
              <a:t> tab, in the </a:t>
            </a:r>
            <a:r>
              <a:rPr lang="en-US" b="1" dirty="0"/>
              <a:t>Timing</a:t>
            </a:r>
            <a:r>
              <a:rPr lang="en-US" dirty="0"/>
              <a:t> group, in the </a:t>
            </a:r>
            <a:r>
              <a:rPr lang="en-US" b="1" dirty="0"/>
              <a:t>Duration</a:t>
            </a:r>
            <a:r>
              <a:rPr lang="en-US" dirty="0"/>
              <a:t> box, enter </a:t>
            </a:r>
            <a:r>
              <a:rPr lang="en-US" b="1" dirty="0"/>
              <a:t>0.50</a:t>
            </a:r>
            <a:r>
              <a:rPr lang="en-US" dirty="0"/>
              <a:t>.</a:t>
            </a:r>
          </a:p>
          <a:p>
            <a:pPr marL="233835" indent="-233835">
              <a:buFont typeface="+mj-lt"/>
              <a:buAutoNum type="arabicPeriod"/>
            </a:pPr>
            <a:r>
              <a:rPr lang="en-US" dirty="0"/>
              <a:t>Also on the </a:t>
            </a:r>
            <a:r>
              <a:rPr lang="en-US" b="1" dirty="0"/>
              <a:t>Animations</a:t>
            </a:r>
            <a:r>
              <a:rPr lang="en-US" dirty="0"/>
              <a:t> tab, in the </a:t>
            </a:r>
            <a:r>
              <a:rPr lang="en-US" b="1" dirty="0"/>
              <a:t>Advanced Animation </a:t>
            </a:r>
            <a:r>
              <a:rPr lang="en-US" dirty="0"/>
              <a:t>group, click </a:t>
            </a:r>
            <a:r>
              <a:rPr lang="en-US" b="1" dirty="0"/>
              <a:t>Trigger</a:t>
            </a:r>
            <a:r>
              <a:rPr lang="en-US" dirty="0"/>
              <a:t>, point to </a:t>
            </a:r>
            <a:r>
              <a:rPr lang="en-US" b="1" dirty="0"/>
              <a:t>On Bookmark</a:t>
            </a:r>
            <a:r>
              <a:rPr lang="en-US" dirty="0"/>
              <a:t>, and click </a:t>
            </a:r>
            <a:r>
              <a:rPr lang="en-US" b="1" dirty="0"/>
              <a:t>Bookmark 1</a:t>
            </a:r>
            <a:r>
              <a:rPr lang="en-US" dirty="0"/>
              <a:t>.</a:t>
            </a:r>
          </a:p>
          <a:p>
            <a:pPr marL="233835" indent="-233835">
              <a:buFont typeface="+mj-lt"/>
              <a:buAutoNum type="arabicPeriod"/>
            </a:pPr>
            <a:r>
              <a:rPr lang="en-US" dirty="0"/>
              <a:t>Also on the </a:t>
            </a:r>
            <a:r>
              <a:rPr lang="en-US" b="1" dirty="0"/>
              <a:t>Animations</a:t>
            </a:r>
            <a:r>
              <a:rPr lang="en-US" dirty="0"/>
              <a:t> tab, in the </a:t>
            </a:r>
            <a:r>
              <a:rPr lang="en-US" b="1" dirty="0"/>
              <a:t>Advanced Animation </a:t>
            </a:r>
            <a:r>
              <a:rPr lang="en-US" dirty="0"/>
              <a:t>group, do the following:</a:t>
            </a:r>
          </a:p>
          <a:p>
            <a:pPr marL="701505" lvl="1" indent="-233835">
              <a:buFont typeface="+mj-lt"/>
              <a:buAutoNum type="arabicPeriod"/>
            </a:pPr>
            <a:r>
              <a:rPr lang="en-US" dirty="0"/>
              <a:t>Click </a:t>
            </a:r>
            <a:r>
              <a:rPr lang="en-US" b="1" dirty="0"/>
              <a:t>Add Animation</a:t>
            </a:r>
            <a:r>
              <a:rPr lang="en-US" dirty="0"/>
              <a:t>, and then under </a:t>
            </a:r>
            <a:r>
              <a:rPr lang="en-US" b="1" dirty="0"/>
              <a:t>Exit</a:t>
            </a:r>
            <a:r>
              <a:rPr lang="en-US" dirty="0"/>
              <a:t> click </a:t>
            </a:r>
            <a:r>
              <a:rPr lang="en-US" b="1" dirty="0"/>
              <a:t>Fade</a:t>
            </a:r>
            <a:r>
              <a:rPr lang="en-US" dirty="0"/>
              <a:t>.</a:t>
            </a:r>
          </a:p>
          <a:p>
            <a:pPr marL="701505" lvl="1" indent="-233835">
              <a:buFont typeface="+mj-lt"/>
              <a:buAutoNum type="arabicPeriod"/>
            </a:pPr>
            <a:r>
              <a:rPr lang="en-US" dirty="0"/>
              <a:t>Click </a:t>
            </a:r>
            <a:r>
              <a:rPr lang="en-US" b="1" dirty="0"/>
              <a:t>Triggers</a:t>
            </a:r>
            <a:r>
              <a:rPr lang="en-US" dirty="0"/>
              <a:t>, point to </a:t>
            </a:r>
            <a:r>
              <a:rPr lang="en-US" b="1" dirty="0"/>
              <a:t>On Bookmark</a:t>
            </a:r>
            <a:r>
              <a:rPr lang="en-US" dirty="0"/>
              <a:t>, and then click </a:t>
            </a:r>
            <a:r>
              <a:rPr lang="en-US" b="1" dirty="0"/>
              <a:t>Bookmark 2</a:t>
            </a:r>
            <a:r>
              <a:rPr lang="en-US" dirty="0"/>
              <a:t>.</a:t>
            </a:r>
          </a:p>
          <a:p>
            <a:pPr marL="233835" indent="-233835">
              <a:buFont typeface="+mj-lt"/>
              <a:buAutoNum type="arabicPeriod"/>
            </a:pPr>
            <a:r>
              <a:rPr lang="en-US" dirty="0"/>
              <a:t>On the slide,  select the second text box. On the </a:t>
            </a:r>
            <a:r>
              <a:rPr lang="en-US" b="1" dirty="0"/>
              <a:t>Animations</a:t>
            </a:r>
            <a:r>
              <a:rPr lang="en-US" dirty="0"/>
              <a:t> tab, in the </a:t>
            </a:r>
            <a:r>
              <a:rPr lang="en-US" b="1" dirty="0"/>
              <a:t>Advanced Animation </a:t>
            </a:r>
            <a:r>
              <a:rPr lang="en-US" dirty="0"/>
              <a:t>group, click </a:t>
            </a:r>
            <a:r>
              <a:rPr lang="en-US" b="1" dirty="0"/>
              <a:t>Add Animation</a:t>
            </a:r>
            <a:r>
              <a:rPr lang="en-US" dirty="0"/>
              <a:t>, and then under </a:t>
            </a:r>
            <a:r>
              <a:rPr lang="en-US" b="1" dirty="0"/>
              <a:t>Entrance</a:t>
            </a:r>
            <a:r>
              <a:rPr lang="en-US" dirty="0"/>
              <a:t> click </a:t>
            </a:r>
            <a:r>
              <a:rPr lang="en-US" b="1" dirty="0"/>
              <a:t>Fade</a:t>
            </a:r>
            <a:r>
              <a:rPr lang="en-US" dirty="0"/>
              <a:t>.</a:t>
            </a:r>
          </a:p>
          <a:p>
            <a:pPr marL="233835" indent="-233835">
              <a:buFont typeface="+mj-lt"/>
              <a:buAutoNum type="arabicPeriod"/>
            </a:pPr>
            <a:r>
              <a:rPr lang="en-US" dirty="0"/>
              <a:t>Also on the </a:t>
            </a:r>
            <a:r>
              <a:rPr lang="en-US" b="1" dirty="0"/>
              <a:t>Animations</a:t>
            </a:r>
            <a:r>
              <a:rPr lang="en-US" dirty="0"/>
              <a:t> tab, in the </a:t>
            </a:r>
            <a:r>
              <a:rPr lang="en-US" b="1" dirty="0"/>
              <a:t>Timing</a:t>
            </a:r>
            <a:r>
              <a:rPr lang="en-US" dirty="0"/>
              <a:t> group, do the following:</a:t>
            </a:r>
          </a:p>
          <a:p>
            <a:pPr marL="701505" lvl="1" indent="-233835">
              <a:buFont typeface="Arial" pitchFamily="34" charset="0"/>
              <a:buChar char="•"/>
            </a:pPr>
            <a:r>
              <a:rPr lang="en-US" dirty="0"/>
              <a:t>In the </a:t>
            </a:r>
            <a:r>
              <a:rPr lang="en-US" b="1" dirty="0"/>
              <a:t>Start</a:t>
            </a:r>
            <a:r>
              <a:rPr lang="en-US" dirty="0"/>
              <a:t> list, select </a:t>
            </a:r>
            <a:r>
              <a:rPr lang="en-US" b="1" dirty="0"/>
              <a:t>After Previous</a:t>
            </a:r>
            <a:r>
              <a:rPr lang="en-US" dirty="0"/>
              <a:t>.</a:t>
            </a:r>
          </a:p>
          <a:p>
            <a:pPr marL="701505" lvl="1" indent="-233835">
              <a:buFont typeface="Arial" pitchFamily="34" charset="0"/>
              <a:buChar char="•"/>
            </a:pPr>
            <a:r>
              <a:rPr lang="en-US" dirty="0"/>
              <a:t>In the </a:t>
            </a:r>
            <a:r>
              <a:rPr lang="en-US" b="1" dirty="0"/>
              <a:t>Duration</a:t>
            </a:r>
            <a:r>
              <a:rPr lang="en-US" dirty="0"/>
              <a:t> box, enter </a:t>
            </a:r>
            <a:r>
              <a:rPr lang="en-US" b="1" dirty="0"/>
              <a:t>0.50</a:t>
            </a:r>
            <a:r>
              <a:rPr lang="en-US" dirty="0"/>
              <a:t>.</a:t>
            </a:r>
          </a:p>
          <a:p>
            <a:pPr marL="233835" indent="-233835">
              <a:buFont typeface="+mj-lt"/>
              <a:buAutoNum type="arabicPeriod"/>
            </a:pPr>
            <a:r>
              <a:rPr lang="en-US" dirty="0"/>
              <a:t>In the </a:t>
            </a:r>
            <a:r>
              <a:rPr lang="en-US" b="1" dirty="0"/>
              <a:t>Animation</a:t>
            </a:r>
            <a:r>
              <a:rPr lang="en-US" dirty="0"/>
              <a:t> </a:t>
            </a:r>
            <a:r>
              <a:rPr lang="en-US" b="1" dirty="0"/>
              <a:t>Pane</a:t>
            </a:r>
            <a:r>
              <a:rPr lang="en-US" dirty="0"/>
              <a:t>, select the third animation effect (fade entrance effect). Drag the animation so that it is the last in the list (below the second </a:t>
            </a:r>
            <a:r>
              <a:rPr lang="en-US" b="1" dirty="0"/>
              <a:t>Trigger</a:t>
            </a:r>
            <a:r>
              <a:rPr lang="en-US" dirty="0"/>
              <a:t> section).</a:t>
            </a:r>
          </a:p>
          <a:p>
            <a:pPr marL="233835" indent="-233835">
              <a:buFont typeface="+mj-lt"/>
              <a:buAutoNum type="arabicPeriod"/>
            </a:pPr>
            <a:r>
              <a:rPr lang="en-US" dirty="0"/>
              <a:t>On the </a:t>
            </a:r>
            <a:r>
              <a:rPr lang="en-US" b="1" dirty="0"/>
              <a:t>Animations</a:t>
            </a:r>
            <a:r>
              <a:rPr lang="en-US" dirty="0"/>
              <a:t> tab, in the </a:t>
            </a:r>
            <a:r>
              <a:rPr lang="en-US" b="1" dirty="0"/>
              <a:t>Advanced Animation </a:t>
            </a:r>
            <a:r>
              <a:rPr lang="en-US" dirty="0"/>
              <a:t>group, click </a:t>
            </a:r>
            <a:r>
              <a:rPr lang="en-US" b="1" dirty="0"/>
              <a:t>Add Animation</a:t>
            </a:r>
            <a:r>
              <a:rPr lang="en-US" dirty="0"/>
              <a:t>, and then under </a:t>
            </a:r>
            <a:r>
              <a:rPr lang="en-US" b="1" dirty="0"/>
              <a:t>Exit</a:t>
            </a:r>
            <a:r>
              <a:rPr lang="en-US" dirty="0"/>
              <a:t> click </a:t>
            </a:r>
            <a:r>
              <a:rPr lang="en-US" b="1" dirty="0"/>
              <a:t>Fade</a:t>
            </a:r>
            <a:r>
              <a:rPr lang="en-US" dirty="0"/>
              <a:t>.</a:t>
            </a:r>
          </a:p>
          <a:p>
            <a:pPr marL="233835" indent="-233835">
              <a:buFont typeface="+mj-lt"/>
              <a:buAutoNum type="arabicPeriod"/>
            </a:pPr>
            <a:r>
              <a:rPr lang="en-US" dirty="0"/>
              <a:t>Also on the </a:t>
            </a:r>
            <a:r>
              <a:rPr lang="en-US" b="1" dirty="0"/>
              <a:t>Animations</a:t>
            </a:r>
            <a:r>
              <a:rPr lang="en-US" dirty="0"/>
              <a:t> tab, in the </a:t>
            </a:r>
            <a:r>
              <a:rPr lang="en-US" b="1" dirty="0"/>
              <a:t>Timing</a:t>
            </a:r>
            <a:r>
              <a:rPr lang="en-US" dirty="0"/>
              <a:t> group, in the </a:t>
            </a:r>
            <a:r>
              <a:rPr lang="en-US" b="1" dirty="0"/>
              <a:t>Duration</a:t>
            </a:r>
            <a:r>
              <a:rPr lang="en-US" dirty="0"/>
              <a:t> box, enter 0.50.</a:t>
            </a:r>
          </a:p>
          <a:p>
            <a:pPr marL="233835" indent="-233835">
              <a:buFont typeface="+mj-lt"/>
              <a:buAutoNum type="arabicPeriod"/>
            </a:pPr>
            <a:r>
              <a:rPr lang="en-US" dirty="0"/>
              <a:t>Also on the </a:t>
            </a:r>
            <a:r>
              <a:rPr lang="en-US" b="1" dirty="0"/>
              <a:t>Animations</a:t>
            </a:r>
            <a:r>
              <a:rPr lang="en-US" dirty="0"/>
              <a:t> tab, in the </a:t>
            </a:r>
            <a:r>
              <a:rPr lang="en-US" b="1" dirty="0"/>
              <a:t>Advanced Animation </a:t>
            </a:r>
            <a:r>
              <a:rPr lang="en-US" dirty="0"/>
              <a:t>group, click </a:t>
            </a:r>
            <a:r>
              <a:rPr lang="en-US" b="1" dirty="0"/>
              <a:t>Triggers</a:t>
            </a:r>
            <a:r>
              <a:rPr lang="en-US" dirty="0"/>
              <a:t>, point to </a:t>
            </a:r>
            <a:r>
              <a:rPr lang="en-US" b="1" dirty="0"/>
              <a:t>On Bookmark</a:t>
            </a:r>
            <a:r>
              <a:rPr lang="en-US" dirty="0"/>
              <a:t>, and then click </a:t>
            </a:r>
            <a:r>
              <a:rPr lang="en-US" b="1" dirty="0"/>
              <a:t>Bookmark 3</a:t>
            </a:r>
            <a:r>
              <a:rPr lang="en-US" dirty="0"/>
              <a:t>.</a:t>
            </a:r>
          </a:p>
          <a:p>
            <a:pPr marL="233835" indent="-233835">
              <a:buFont typeface="+mj-lt"/>
              <a:buAutoNum type="arabicPeriod"/>
            </a:pPr>
            <a:r>
              <a:rPr lang="en-US" dirty="0"/>
              <a:t>On the slide, select the third text box. On the </a:t>
            </a:r>
            <a:r>
              <a:rPr lang="en-US" b="1" dirty="0"/>
              <a:t>Animations</a:t>
            </a:r>
            <a:r>
              <a:rPr lang="en-US" dirty="0"/>
              <a:t> tab, in the </a:t>
            </a:r>
            <a:r>
              <a:rPr lang="en-US" b="1" dirty="0"/>
              <a:t>Advanced Animation </a:t>
            </a:r>
            <a:r>
              <a:rPr lang="en-US" dirty="0"/>
              <a:t>group, click </a:t>
            </a:r>
            <a:r>
              <a:rPr lang="en-US" b="1" dirty="0"/>
              <a:t>Add Animation</a:t>
            </a:r>
            <a:r>
              <a:rPr lang="en-US" dirty="0"/>
              <a:t>, and then under </a:t>
            </a:r>
            <a:r>
              <a:rPr lang="en-US" b="1" dirty="0"/>
              <a:t>Entrance</a:t>
            </a:r>
            <a:r>
              <a:rPr lang="en-US" dirty="0"/>
              <a:t> click </a:t>
            </a:r>
            <a:r>
              <a:rPr lang="en-US" b="1" dirty="0"/>
              <a:t>Fade</a:t>
            </a:r>
            <a:r>
              <a:rPr lang="en-US" dirty="0"/>
              <a:t>.</a:t>
            </a:r>
          </a:p>
          <a:p>
            <a:pPr marL="233835" indent="-233835">
              <a:buFont typeface="+mj-lt"/>
              <a:buAutoNum type="arabicPeriod"/>
            </a:pPr>
            <a:r>
              <a:rPr lang="en-US" dirty="0"/>
              <a:t>Also on the </a:t>
            </a:r>
            <a:r>
              <a:rPr lang="en-US" b="1" dirty="0"/>
              <a:t>Animations</a:t>
            </a:r>
            <a:r>
              <a:rPr lang="en-US" dirty="0"/>
              <a:t> tab, in the </a:t>
            </a:r>
            <a:r>
              <a:rPr lang="en-US" b="1" dirty="0"/>
              <a:t>Timing</a:t>
            </a:r>
            <a:r>
              <a:rPr lang="en-US" dirty="0"/>
              <a:t> group, do the following:</a:t>
            </a:r>
          </a:p>
          <a:p>
            <a:pPr marL="701505" lvl="1" indent="-233835">
              <a:buFont typeface="Arial" pitchFamily="34" charset="0"/>
              <a:buChar char="•"/>
            </a:pPr>
            <a:r>
              <a:rPr lang="en-US" dirty="0"/>
              <a:t>In the </a:t>
            </a:r>
            <a:r>
              <a:rPr lang="en-US" b="1" dirty="0"/>
              <a:t>Duration</a:t>
            </a:r>
            <a:r>
              <a:rPr lang="en-US" dirty="0"/>
              <a:t> box, enter </a:t>
            </a:r>
            <a:r>
              <a:rPr lang="en-US" b="1" dirty="0"/>
              <a:t>0.50</a:t>
            </a:r>
            <a:r>
              <a:rPr lang="en-US" dirty="0"/>
              <a:t>.</a:t>
            </a:r>
          </a:p>
          <a:p>
            <a:pPr marL="701505" lvl="1" indent="-233835">
              <a:buFont typeface="Arial" pitchFamily="34" charset="0"/>
              <a:buChar char="•"/>
            </a:pPr>
            <a:r>
              <a:rPr lang="en-US" dirty="0"/>
              <a:t>In the </a:t>
            </a:r>
            <a:r>
              <a:rPr lang="en-US" b="1" dirty="0"/>
              <a:t>Start</a:t>
            </a:r>
            <a:r>
              <a:rPr lang="en-US" dirty="0"/>
              <a:t> list, select </a:t>
            </a:r>
            <a:r>
              <a:rPr lang="en-US" b="1" dirty="0"/>
              <a:t>After Previous</a:t>
            </a:r>
            <a:r>
              <a:rPr lang="en-US" dirty="0"/>
              <a:t>.</a:t>
            </a:r>
          </a:p>
          <a:p>
            <a:pPr marL="233835" indent="-233835">
              <a:buFont typeface="+mj-lt"/>
              <a:buAutoNum type="arabicPeriod"/>
            </a:pPr>
            <a:r>
              <a:rPr lang="en-US" dirty="0"/>
              <a:t>In the </a:t>
            </a:r>
            <a:r>
              <a:rPr lang="en-US" b="1" dirty="0"/>
              <a:t>Animation Pane</a:t>
            </a:r>
            <a:r>
              <a:rPr lang="en-US" dirty="0"/>
              <a:t>, select the third animation effect (fade entrance effect). Drag the animation so that it is the last in the list (below the third </a:t>
            </a:r>
            <a:r>
              <a:rPr lang="en-US" b="1" dirty="0"/>
              <a:t>Trigger</a:t>
            </a:r>
            <a:r>
              <a:rPr lang="en-US" dirty="0"/>
              <a:t> section).</a:t>
            </a:r>
          </a:p>
          <a:p>
            <a:pPr marL="233835" indent="-233835">
              <a:buFont typeface="+mj-lt"/>
              <a:buAutoNum type="arabicPeriod"/>
            </a:pPr>
            <a:r>
              <a:rPr lang="en-US" dirty="0"/>
              <a:t>On the </a:t>
            </a:r>
            <a:r>
              <a:rPr lang="en-US" b="1" dirty="0"/>
              <a:t>Animations</a:t>
            </a:r>
            <a:r>
              <a:rPr lang="en-US" dirty="0"/>
              <a:t> tab, in the </a:t>
            </a:r>
            <a:r>
              <a:rPr lang="en-US" b="1" dirty="0"/>
              <a:t>Advanced Animation </a:t>
            </a:r>
            <a:r>
              <a:rPr lang="en-US" dirty="0"/>
              <a:t>group, click </a:t>
            </a:r>
            <a:r>
              <a:rPr lang="en-US" b="1" dirty="0"/>
              <a:t>Add Animation</a:t>
            </a:r>
            <a:r>
              <a:rPr lang="en-US" dirty="0"/>
              <a:t>, and then under </a:t>
            </a:r>
            <a:r>
              <a:rPr lang="en-US" b="1" dirty="0"/>
              <a:t>Exit</a:t>
            </a:r>
            <a:r>
              <a:rPr lang="en-US" dirty="0"/>
              <a:t> click </a:t>
            </a:r>
            <a:r>
              <a:rPr lang="en-US" b="1" dirty="0"/>
              <a:t>Fade</a:t>
            </a:r>
            <a:r>
              <a:rPr lang="en-US" dirty="0"/>
              <a:t>.</a:t>
            </a:r>
          </a:p>
          <a:p>
            <a:pPr marL="233835" indent="-233835">
              <a:buFont typeface="+mj-lt"/>
              <a:buAutoNum type="arabicPeriod"/>
            </a:pPr>
            <a:r>
              <a:rPr lang="en-US" dirty="0"/>
              <a:t>Also on the </a:t>
            </a:r>
            <a:r>
              <a:rPr lang="en-US" b="1" dirty="0"/>
              <a:t>Animations</a:t>
            </a:r>
            <a:r>
              <a:rPr lang="en-US" dirty="0"/>
              <a:t> tab, in the </a:t>
            </a:r>
            <a:r>
              <a:rPr lang="en-US" b="1" dirty="0"/>
              <a:t>Timing</a:t>
            </a:r>
            <a:r>
              <a:rPr lang="en-US" dirty="0"/>
              <a:t> group, do the following:</a:t>
            </a:r>
          </a:p>
          <a:p>
            <a:pPr marL="701505" lvl="1" indent="-233835">
              <a:buFont typeface="Arial" pitchFamily="34" charset="0"/>
              <a:buChar char="•"/>
            </a:pPr>
            <a:r>
              <a:rPr lang="en-US" dirty="0"/>
              <a:t>In the </a:t>
            </a:r>
            <a:r>
              <a:rPr lang="en-US" b="1" dirty="0"/>
              <a:t>Start</a:t>
            </a:r>
            <a:r>
              <a:rPr lang="en-US" dirty="0"/>
              <a:t> list, select </a:t>
            </a:r>
            <a:r>
              <a:rPr lang="en-US" b="1" dirty="0"/>
              <a:t>After Previous</a:t>
            </a:r>
            <a:r>
              <a:rPr lang="en-US" dirty="0"/>
              <a:t>.</a:t>
            </a:r>
          </a:p>
          <a:p>
            <a:pPr marL="701505" lvl="1" indent="-233835">
              <a:buFont typeface="Arial" pitchFamily="34" charset="0"/>
              <a:buChar char="•"/>
            </a:pPr>
            <a:r>
              <a:rPr lang="en-US" dirty="0"/>
              <a:t>In the </a:t>
            </a:r>
            <a:r>
              <a:rPr lang="en-US" b="1" dirty="0"/>
              <a:t>Duration</a:t>
            </a:r>
            <a:r>
              <a:rPr lang="en-US" dirty="0"/>
              <a:t> box, enter </a:t>
            </a:r>
            <a:r>
              <a:rPr lang="en-US" b="1" dirty="0"/>
              <a:t>0.50</a:t>
            </a:r>
            <a:r>
              <a:rPr lang="en-US" dirty="0"/>
              <a:t>.</a:t>
            </a:r>
          </a:p>
          <a:p>
            <a:pPr marL="701505" lvl="1" indent="-233835">
              <a:buFont typeface="Arial" pitchFamily="34" charset="0"/>
              <a:buChar char="•"/>
            </a:pPr>
            <a:r>
              <a:rPr lang="en-US" dirty="0"/>
              <a:t>In the </a:t>
            </a:r>
            <a:r>
              <a:rPr lang="en-US" b="1" dirty="0"/>
              <a:t>Delay</a:t>
            </a:r>
            <a:r>
              <a:rPr lang="en-US" dirty="0"/>
              <a:t> box, enter </a:t>
            </a:r>
            <a:r>
              <a:rPr lang="en-US" b="1" dirty="0"/>
              <a:t>2.00</a:t>
            </a:r>
            <a:r>
              <a:rPr lang="en-US" dirty="0"/>
              <a:t>.</a:t>
            </a:r>
          </a:p>
          <a:p>
            <a:pPr marL="233835" indent="-233835">
              <a:buFont typeface="+mj-lt"/>
              <a:buAutoNum type="arabicPeriod"/>
            </a:pPr>
            <a:r>
              <a:rPr lang="en-US" dirty="0"/>
              <a:t>In the </a:t>
            </a:r>
            <a:r>
              <a:rPr lang="en-US" b="1" dirty="0"/>
              <a:t>Animation Pane</a:t>
            </a:r>
            <a:r>
              <a:rPr lang="en-US" dirty="0"/>
              <a:t>, select the third animation effect (fade exit effect). Drag the animation so that it is the last in the list (below the third </a:t>
            </a:r>
            <a:r>
              <a:rPr lang="en-US" b="1" dirty="0"/>
              <a:t>Trigger</a:t>
            </a:r>
            <a:r>
              <a:rPr lang="en-US" dirty="0"/>
              <a:t> section).</a:t>
            </a:r>
          </a:p>
          <a:p>
            <a:pPr marL="233835" indent="-233835">
              <a:buFont typeface="+mj-lt"/>
              <a:buAutoNum type="arabicPeriod"/>
            </a:pPr>
            <a:r>
              <a:rPr lang="en-US" dirty="0"/>
              <a:t>On the slide, select the fourth text box. On the </a:t>
            </a:r>
            <a:r>
              <a:rPr lang="en-US" b="1" dirty="0"/>
              <a:t>Animations</a:t>
            </a:r>
            <a:r>
              <a:rPr lang="en-US" dirty="0"/>
              <a:t> tab, in the </a:t>
            </a:r>
            <a:r>
              <a:rPr lang="en-US" b="1" dirty="0"/>
              <a:t>Advanced Animation </a:t>
            </a:r>
            <a:r>
              <a:rPr lang="en-US" dirty="0"/>
              <a:t>group, do the following:</a:t>
            </a:r>
          </a:p>
          <a:p>
            <a:pPr marL="701505" lvl="1" indent="-233835">
              <a:buFont typeface="+mj-lt"/>
              <a:buAutoNum type="arabicPeriod"/>
            </a:pPr>
            <a:r>
              <a:rPr lang="en-US" dirty="0"/>
              <a:t>Click </a:t>
            </a:r>
            <a:r>
              <a:rPr lang="en-US" b="1" dirty="0"/>
              <a:t>Add Animation</a:t>
            </a:r>
            <a:r>
              <a:rPr lang="en-US" dirty="0"/>
              <a:t>, and then under </a:t>
            </a:r>
            <a:r>
              <a:rPr lang="en-US" b="1" dirty="0"/>
              <a:t>Entrance</a:t>
            </a:r>
            <a:r>
              <a:rPr lang="en-US" dirty="0"/>
              <a:t> click </a:t>
            </a:r>
            <a:r>
              <a:rPr lang="en-US" b="1" dirty="0"/>
              <a:t>Fade</a:t>
            </a:r>
            <a:r>
              <a:rPr lang="en-US" dirty="0"/>
              <a:t>.</a:t>
            </a:r>
          </a:p>
          <a:p>
            <a:pPr marL="701505" lvl="1" indent="-233835">
              <a:buFont typeface="+mj-lt"/>
              <a:buAutoNum type="arabicPeriod"/>
            </a:pPr>
            <a:r>
              <a:rPr lang="en-US" dirty="0"/>
              <a:t>Click </a:t>
            </a:r>
            <a:r>
              <a:rPr lang="en-US" b="1" dirty="0"/>
              <a:t>Triggers</a:t>
            </a:r>
            <a:r>
              <a:rPr lang="en-US" dirty="0"/>
              <a:t>, point to </a:t>
            </a:r>
            <a:r>
              <a:rPr lang="en-US" b="1" dirty="0"/>
              <a:t>On Bookmark</a:t>
            </a:r>
            <a:r>
              <a:rPr lang="en-US" dirty="0"/>
              <a:t>, and then click </a:t>
            </a:r>
            <a:r>
              <a:rPr lang="en-US" b="1" dirty="0"/>
              <a:t>Bookmark 4</a:t>
            </a:r>
            <a:r>
              <a:rPr lang="en-US" dirty="0"/>
              <a:t>.</a:t>
            </a:r>
          </a:p>
          <a:p>
            <a:pPr marL="233835" indent="-233835">
              <a:buFont typeface="+mj-lt"/>
              <a:buAutoNum type="arabicPeriod"/>
            </a:pPr>
            <a:r>
              <a:rPr lang="en-US" dirty="0"/>
              <a:t>Also on the </a:t>
            </a:r>
            <a:r>
              <a:rPr lang="en-US" b="1" dirty="0"/>
              <a:t>Animations</a:t>
            </a:r>
            <a:r>
              <a:rPr lang="en-US" dirty="0"/>
              <a:t> tab, in the </a:t>
            </a:r>
            <a:r>
              <a:rPr lang="en-US" b="1" dirty="0"/>
              <a:t>Timing</a:t>
            </a:r>
            <a:r>
              <a:rPr lang="en-US" dirty="0"/>
              <a:t> group, in the </a:t>
            </a:r>
            <a:r>
              <a:rPr lang="en-US" b="1" dirty="0"/>
              <a:t>Duration</a:t>
            </a:r>
            <a:r>
              <a:rPr lang="en-US" dirty="0"/>
              <a:t> box, enter </a:t>
            </a:r>
            <a:r>
              <a:rPr lang="en-US" b="1" dirty="0"/>
              <a:t>0.50</a:t>
            </a:r>
            <a:r>
              <a:rPr lang="en-US" dirty="0"/>
              <a:t>.</a:t>
            </a:r>
          </a:p>
          <a:p>
            <a:pPr marL="233835" indent="-233835">
              <a:buFont typeface="+mj-lt"/>
              <a:buAutoNum type="arabicPeriod"/>
            </a:pPr>
            <a:r>
              <a:rPr lang="en-US" dirty="0"/>
              <a:t>Also on the </a:t>
            </a:r>
            <a:r>
              <a:rPr lang="en-US" b="1" dirty="0"/>
              <a:t>Animations</a:t>
            </a:r>
            <a:r>
              <a:rPr lang="en-US" dirty="0"/>
              <a:t> tab, in the </a:t>
            </a:r>
            <a:r>
              <a:rPr lang="en-US" b="1" dirty="0"/>
              <a:t>Advanced Animation </a:t>
            </a:r>
            <a:r>
              <a:rPr lang="en-US" dirty="0"/>
              <a:t>group, click </a:t>
            </a:r>
            <a:r>
              <a:rPr lang="en-US" b="1" dirty="0"/>
              <a:t>Add Animation</a:t>
            </a:r>
            <a:r>
              <a:rPr lang="en-US" dirty="0"/>
              <a:t>, and then under </a:t>
            </a:r>
            <a:r>
              <a:rPr lang="en-US" b="1" dirty="0"/>
              <a:t>Exit</a:t>
            </a:r>
            <a:r>
              <a:rPr lang="en-US" dirty="0"/>
              <a:t> click </a:t>
            </a:r>
            <a:r>
              <a:rPr lang="en-US" b="1" dirty="0"/>
              <a:t>Fade</a:t>
            </a:r>
            <a:r>
              <a:rPr lang="en-US" dirty="0"/>
              <a:t>.</a:t>
            </a:r>
          </a:p>
          <a:p>
            <a:pPr marL="233835" indent="-233835">
              <a:buFont typeface="+mj-lt"/>
              <a:buAutoNum type="arabicPeriod"/>
            </a:pPr>
            <a:r>
              <a:rPr lang="en-US" dirty="0"/>
              <a:t>Also on the </a:t>
            </a:r>
            <a:r>
              <a:rPr lang="en-US" b="1" dirty="0"/>
              <a:t>Animations</a:t>
            </a:r>
            <a:r>
              <a:rPr lang="en-US" dirty="0"/>
              <a:t> tab, in the </a:t>
            </a:r>
            <a:r>
              <a:rPr lang="en-US" b="1" dirty="0"/>
              <a:t>Timing</a:t>
            </a:r>
            <a:r>
              <a:rPr lang="en-US" dirty="0"/>
              <a:t> group, do the following:</a:t>
            </a:r>
          </a:p>
          <a:p>
            <a:pPr marL="701505" lvl="1" indent="-233835">
              <a:buFont typeface="Arial" pitchFamily="34" charset="0"/>
              <a:buChar char="•"/>
            </a:pPr>
            <a:r>
              <a:rPr lang="en-US" dirty="0"/>
              <a:t>In the </a:t>
            </a:r>
            <a:r>
              <a:rPr lang="en-US" b="1" dirty="0"/>
              <a:t>Start</a:t>
            </a:r>
            <a:r>
              <a:rPr lang="en-US" dirty="0"/>
              <a:t> list, select </a:t>
            </a:r>
            <a:r>
              <a:rPr lang="en-US" b="1" dirty="0"/>
              <a:t>After Previous</a:t>
            </a:r>
            <a:r>
              <a:rPr lang="en-US" dirty="0"/>
              <a:t>.</a:t>
            </a:r>
          </a:p>
          <a:p>
            <a:pPr marL="701505" lvl="1" indent="-233835">
              <a:buFont typeface="Arial" pitchFamily="34" charset="0"/>
              <a:buChar char="•"/>
            </a:pPr>
            <a:r>
              <a:rPr lang="en-US" dirty="0"/>
              <a:t>In the </a:t>
            </a:r>
            <a:r>
              <a:rPr lang="en-US" b="1" dirty="0"/>
              <a:t>Duration</a:t>
            </a:r>
            <a:r>
              <a:rPr lang="en-US" dirty="0"/>
              <a:t> box, enter </a:t>
            </a:r>
            <a:r>
              <a:rPr lang="en-US" b="1" dirty="0"/>
              <a:t>0.50</a:t>
            </a:r>
            <a:r>
              <a:rPr lang="en-US" dirty="0"/>
              <a:t>.</a:t>
            </a:r>
          </a:p>
          <a:p>
            <a:pPr marL="701505" lvl="1" indent="-233835">
              <a:buFont typeface="Arial" pitchFamily="34" charset="0"/>
              <a:buChar char="•"/>
            </a:pPr>
            <a:r>
              <a:rPr lang="en-US" dirty="0"/>
              <a:t>In the </a:t>
            </a:r>
            <a:r>
              <a:rPr lang="en-US" b="1" dirty="0"/>
              <a:t>Delay</a:t>
            </a:r>
            <a:r>
              <a:rPr lang="en-US" dirty="0"/>
              <a:t> box, enter </a:t>
            </a:r>
            <a:r>
              <a:rPr lang="en-US" b="1" dirty="0"/>
              <a:t>1.00</a:t>
            </a:r>
            <a:r>
              <a:rPr lang="en-US" dirty="0"/>
              <a:t>.</a:t>
            </a:r>
          </a:p>
          <a:p>
            <a:pPr marL="233835" indent="-233835">
              <a:buFont typeface="+mj-lt"/>
              <a:buAutoNum type="arabicPeriod"/>
            </a:pPr>
            <a:r>
              <a:rPr lang="en-US" dirty="0"/>
              <a:t>In the </a:t>
            </a:r>
            <a:r>
              <a:rPr lang="en-US" b="1" dirty="0"/>
              <a:t>Animation Pane</a:t>
            </a:r>
            <a:r>
              <a:rPr lang="en-US" dirty="0"/>
              <a:t>, select the third animation effect (fade exit effect). Drag the animation so that it is the last in the list (below the fourth </a:t>
            </a:r>
            <a:r>
              <a:rPr lang="en-US" b="1" dirty="0"/>
              <a:t>Trigger</a:t>
            </a:r>
            <a:r>
              <a:rPr lang="en-US" dirty="0"/>
              <a:t> section).</a:t>
            </a:r>
          </a:p>
          <a:p>
            <a:endParaRPr lang="en-US" dirty="0"/>
          </a:p>
          <a:p>
            <a:endParaRPr lang="en-US" dirty="0"/>
          </a:p>
          <a:p>
            <a:r>
              <a:rPr lang="en-US" dirty="0"/>
              <a:t>To reproduce the background effects on this slide, do the following:</a:t>
            </a:r>
          </a:p>
          <a:p>
            <a:pPr marL="233835" indent="-233835" defTabSz="935340">
              <a:lnSpc>
                <a:spcPct val="90000"/>
              </a:lnSpc>
              <a:spcAft>
                <a:spcPts val="614"/>
              </a:spcAft>
              <a:buFont typeface="+mj-lt"/>
              <a:buAutoNum type="arabicPeriod"/>
              <a:defRPr/>
            </a:pPr>
            <a:r>
              <a:rPr lang="en-US" dirty="0"/>
              <a:t>Right-click the slide background area,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right pane, and then do the following:</a:t>
            </a:r>
          </a:p>
          <a:p>
            <a:pPr marL="701505" lvl="1" indent="-233835" defTabSz="935340">
              <a:lnSpc>
                <a:spcPct val="90000"/>
              </a:lnSpc>
              <a:spcAft>
                <a:spcPts val="614"/>
              </a:spcAft>
              <a:buFont typeface="Arial" pitchFamily="34" charset="0"/>
              <a:buChar char="•"/>
              <a:defRPr/>
            </a:pPr>
            <a:r>
              <a:rPr lang="en-US" dirty="0"/>
              <a:t>In the </a:t>
            </a:r>
            <a:r>
              <a:rPr lang="en-US" b="1" dirty="0"/>
              <a:t>Type</a:t>
            </a:r>
            <a:r>
              <a:rPr lang="en-US" dirty="0"/>
              <a:t> list, select </a:t>
            </a:r>
            <a:r>
              <a:rPr lang="en-US" b="1" dirty="0"/>
              <a:t>Linear</a:t>
            </a:r>
            <a:r>
              <a:rPr lang="en-US" dirty="0"/>
              <a:t>.</a:t>
            </a:r>
          </a:p>
          <a:p>
            <a:pPr marL="701505" lvl="1" indent="-233835" defTabSz="935340">
              <a:lnSpc>
                <a:spcPct val="90000"/>
              </a:lnSpc>
              <a:spcAft>
                <a:spcPts val="614"/>
              </a:spcAft>
              <a:buFont typeface="Arial" pitchFamily="34" charset="0"/>
              <a:buChar char="•"/>
              <a:defRPr/>
            </a:pPr>
            <a:r>
              <a:rPr lang="en-US" dirty="0"/>
              <a:t>Click the button next to </a:t>
            </a:r>
            <a:r>
              <a:rPr lang="en-US" b="1" dirty="0"/>
              <a:t>Direction</a:t>
            </a:r>
            <a:r>
              <a:rPr lang="en-US" dirty="0"/>
              <a:t>, and then click </a:t>
            </a:r>
            <a:r>
              <a:rPr lang="en-US" b="1" dirty="0"/>
              <a:t>Linear Down </a:t>
            </a:r>
            <a:r>
              <a:rPr lang="en-US" dirty="0"/>
              <a:t>(first row, second option from the left).</a:t>
            </a:r>
          </a:p>
          <a:p>
            <a:pPr marL="701505" lvl="1" indent="-233835" defTabSz="935340">
              <a:lnSpc>
                <a:spcPct val="90000"/>
              </a:lnSpc>
              <a:spcAft>
                <a:spcPts val="614"/>
              </a:spcAft>
              <a:buFont typeface="Arial" pitchFamily="34" charset="0"/>
              <a:buChar char="•"/>
              <a:defRPr/>
            </a:pPr>
            <a:r>
              <a:rPr lang="en-US" dirty="0"/>
              <a:t>Under </a:t>
            </a:r>
            <a:r>
              <a:rPr lang="en-US" b="1" dirty="0"/>
              <a:t>Gradient stops</a:t>
            </a:r>
            <a:r>
              <a:rPr lang="en-US" dirty="0"/>
              <a:t>, click </a:t>
            </a:r>
            <a:r>
              <a:rPr lang="en-US" b="1" dirty="0"/>
              <a:t>Add gradient stop</a:t>
            </a:r>
            <a:r>
              <a:rPr lang="en-US" dirty="0"/>
              <a:t> or </a:t>
            </a:r>
            <a:r>
              <a:rPr lang="en-US" b="1" dirty="0"/>
              <a:t>Remove gradient stop</a:t>
            </a:r>
            <a:r>
              <a:rPr lang="en-US" dirty="0"/>
              <a:t> until two stops appear in the slider.</a:t>
            </a:r>
          </a:p>
          <a:p>
            <a:pPr marL="233835" indent="-233835" defTabSz="935340">
              <a:lnSpc>
                <a:spcPct val="90000"/>
              </a:lnSpc>
              <a:spcAft>
                <a:spcPts val="614"/>
              </a:spcAft>
              <a:buFont typeface="+mj-lt"/>
              <a:buAutoNum type="arabicPeriod"/>
              <a:defRPr/>
            </a:pPr>
            <a:r>
              <a:rPr lang="en-US" dirty="0"/>
              <a:t>Also under </a:t>
            </a:r>
            <a:r>
              <a:rPr lang="en-US" b="1" dirty="0"/>
              <a:t>Gradient stops</a:t>
            </a:r>
            <a:r>
              <a:rPr lang="en-US" dirty="0"/>
              <a:t>, customize the gradient stops that you added as follows:</a:t>
            </a:r>
          </a:p>
          <a:p>
            <a:pPr marL="701505" lvl="1" indent="-233835">
              <a:buFont typeface="Arial" pitchFamily="34" charset="0"/>
              <a:buChar char="•"/>
              <a:defRPr/>
            </a:pPr>
            <a:r>
              <a:rPr lang="en-US" dirty="0"/>
              <a:t>Select the first stop in the slider, and then do the following:</a:t>
            </a:r>
          </a:p>
          <a:p>
            <a:pPr marL="1169175" lvl="2" indent="-233835" defTabSz="935340">
              <a:lnSpc>
                <a:spcPct val="90000"/>
              </a:lnSpc>
              <a:spcAft>
                <a:spcPts val="614"/>
              </a:spcAft>
              <a:buFont typeface="Arial" pitchFamily="34" charset="0"/>
              <a:buChar char="•"/>
              <a:defRPr/>
            </a:pPr>
            <a:r>
              <a:rPr lang="en-US" dirty="0"/>
              <a:t>In the </a:t>
            </a:r>
            <a:r>
              <a:rPr lang="en-US" b="1" dirty="0"/>
              <a:t>Position </a:t>
            </a:r>
            <a:r>
              <a:rPr lang="en-US" dirty="0"/>
              <a:t>box, enter </a:t>
            </a:r>
            <a:r>
              <a:rPr lang="en-US" b="1" dirty="0"/>
              <a:t>0%</a:t>
            </a:r>
            <a:r>
              <a:rPr lang="en-US" dirty="0"/>
              <a:t>.</a:t>
            </a:r>
          </a:p>
          <a:p>
            <a:pPr marL="1169175" lvl="2" indent="-233835">
              <a:buFont typeface="Arial" pitchFamily="34" charset="0"/>
              <a:buChar char="•"/>
              <a:defRPr/>
            </a:pPr>
            <a:r>
              <a:rPr lang="en-US" dirty="0"/>
              <a:t>Click the button next to </a:t>
            </a:r>
            <a:r>
              <a:rPr lang="en-US" b="1" dirty="0"/>
              <a:t>Color</a:t>
            </a:r>
            <a:r>
              <a:rPr lang="en-US" dirty="0"/>
              <a:t>, click </a:t>
            </a:r>
            <a:r>
              <a:rPr lang="en-US" b="1" dirty="0"/>
              <a:t>More Colors</a:t>
            </a:r>
            <a:r>
              <a:rPr lang="en-US" dirty="0"/>
              <a:t>, and then in the </a:t>
            </a:r>
            <a:r>
              <a:rPr lang="en-US" b="1" dirty="0"/>
              <a:t>Colors</a:t>
            </a:r>
            <a:r>
              <a:rPr lang="en-US" dirty="0"/>
              <a:t> dialog box, on the </a:t>
            </a:r>
            <a:r>
              <a:rPr lang="en-US" b="1" dirty="0"/>
              <a:t>Custom</a:t>
            </a:r>
            <a:r>
              <a:rPr lang="en-US" dirty="0"/>
              <a:t> tab, enter values for Red: </a:t>
            </a:r>
            <a:r>
              <a:rPr lang="en-US" b="1" dirty="0"/>
              <a:t>44</a:t>
            </a:r>
            <a:r>
              <a:rPr lang="en-US" dirty="0"/>
              <a:t>, Green: </a:t>
            </a:r>
            <a:r>
              <a:rPr lang="en-US" b="1" dirty="0"/>
              <a:t>50</a:t>
            </a:r>
            <a:r>
              <a:rPr lang="en-US" dirty="0"/>
              <a:t>, and Blue: </a:t>
            </a:r>
            <a:r>
              <a:rPr lang="en-US" b="1" dirty="0"/>
              <a:t>13</a:t>
            </a:r>
            <a:r>
              <a:rPr lang="en-US" dirty="0"/>
              <a:t>.</a:t>
            </a:r>
          </a:p>
          <a:p>
            <a:pPr marL="701505" lvl="1" indent="-233835">
              <a:buFont typeface="Arial" pitchFamily="34" charset="0"/>
              <a:buChar char="•"/>
              <a:defRPr/>
            </a:pPr>
            <a:r>
              <a:rPr lang="en-US" dirty="0"/>
              <a:t>Select the last stop in the slider, and then do the following:</a:t>
            </a:r>
          </a:p>
          <a:p>
            <a:pPr marL="1169175" lvl="2" indent="-233835" defTabSz="935340">
              <a:lnSpc>
                <a:spcPct val="90000"/>
              </a:lnSpc>
              <a:spcAft>
                <a:spcPts val="614"/>
              </a:spcAft>
              <a:buFont typeface="Arial" pitchFamily="34" charset="0"/>
              <a:buChar char="•"/>
              <a:defRPr/>
            </a:pPr>
            <a:r>
              <a:rPr lang="en-US" dirty="0"/>
              <a:t>In the </a:t>
            </a:r>
            <a:r>
              <a:rPr lang="en-US" b="1" dirty="0"/>
              <a:t>Position </a:t>
            </a:r>
            <a:r>
              <a:rPr lang="en-US" dirty="0"/>
              <a:t>box, enter </a:t>
            </a:r>
            <a:r>
              <a:rPr lang="en-US" b="1" dirty="0"/>
              <a:t>100%</a:t>
            </a:r>
            <a:r>
              <a:rPr lang="en-US" dirty="0"/>
              <a:t>.</a:t>
            </a:r>
          </a:p>
          <a:p>
            <a:pPr marL="1169175" lvl="2" indent="-233835">
              <a:buFont typeface="Arial" pitchFamily="34" charset="0"/>
              <a:buChar char="•"/>
              <a:defRPr/>
            </a:pPr>
            <a:r>
              <a:rPr lang="en-US" dirty="0"/>
              <a:t>Click the button next to </a:t>
            </a:r>
            <a:r>
              <a:rPr lang="en-US" b="1" dirty="0"/>
              <a:t>Color</a:t>
            </a:r>
            <a:r>
              <a:rPr lang="en-US" dirty="0"/>
              <a:t>, click </a:t>
            </a:r>
            <a:r>
              <a:rPr lang="en-US" b="1" dirty="0"/>
              <a:t>More Colors</a:t>
            </a:r>
            <a:r>
              <a:rPr lang="en-US" dirty="0"/>
              <a:t>, and then in the </a:t>
            </a:r>
            <a:r>
              <a:rPr lang="en-US" b="1" dirty="0"/>
              <a:t>Colors</a:t>
            </a:r>
            <a:r>
              <a:rPr lang="en-US" dirty="0"/>
              <a:t> dialog box, on the </a:t>
            </a:r>
            <a:r>
              <a:rPr lang="en-US" b="1" dirty="0"/>
              <a:t>Custom</a:t>
            </a:r>
            <a:r>
              <a:rPr lang="en-US" dirty="0"/>
              <a:t> tab, enter values for Red: </a:t>
            </a:r>
            <a:r>
              <a:rPr lang="en-US" b="1" dirty="0"/>
              <a:t>218</a:t>
            </a:r>
            <a:r>
              <a:rPr lang="en-US" dirty="0"/>
              <a:t>, Green: </a:t>
            </a:r>
            <a:r>
              <a:rPr lang="en-US" b="1" dirty="0"/>
              <a:t>197</a:t>
            </a:r>
            <a:r>
              <a:rPr lang="en-US" dirty="0"/>
              <a:t>, and Blue: </a:t>
            </a:r>
            <a:r>
              <a:rPr lang="en-US" b="1" dirty="0"/>
              <a:t>130</a:t>
            </a:r>
            <a:r>
              <a:rPr lang="en-US" dirty="0"/>
              <a:t>. </a:t>
            </a:r>
          </a:p>
          <a:p>
            <a:endParaRPr lang="en-US" dirty="0"/>
          </a:p>
        </p:txBody>
      </p:sp>
      <p:sp>
        <p:nvSpPr>
          <p:cNvPr id="4" name="Slide Number Placeholder 3"/>
          <p:cNvSpPr>
            <a:spLocks noGrp="1"/>
          </p:cNvSpPr>
          <p:nvPr>
            <p:ph type="sldNum" sz="quarter" idx="10"/>
          </p:nvPr>
        </p:nvSpPr>
        <p:spPr/>
        <p:txBody>
          <a:bodyPr/>
          <a:lstStyle/>
          <a:p>
            <a:fld id="{8F73AC84-1183-4CF6-B46C-00C3D94C7C35}" type="slidenum">
              <a:rPr lang="en-US" smtClean="0"/>
              <a:t>12</a:t>
            </a:fld>
            <a:endParaRPr lang="en-US"/>
          </a:p>
        </p:txBody>
      </p:sp>
    </p:spTree>
    <p:extLst>
      <p:ext uri="{BB962C8B-B14F-4D97-AF65-F5344CB8AC3E}">
        <p14:creationId xmlns:p14="http://schemas.microsoft.com/office/powerpoint/2010/main" val="3199226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A9638B8D-D6A7-4CDA-BA8C-3F643A16B0FA}" type="datetimeFigureOut">
              <a:rPr lang="en-US" smtClean="0"/>
              <a:t>11/17/2015</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5BD7C3C8-9D86-4A13-8E6D-76BBFE9DF715}"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9638B8D-D6A7-4CDA-BA8C-3F643A16B0FA}" type="datetimeFigureOut">
              <a:rPr lang="en-US" smtClean="0"/>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7C3C8-9D86-4A13-8E6D-76BBFE9DF71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9638B8D-D6A7-4CDA-BA8C-3F643A16B0FA}" type="datetimeFigureOut">
              <a:rPr lang="en-US" smtClean="0"/>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7C3C8-9D86-4A13-8E6D-76BBFE9DF71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9638B8D-D6A7-4CDA-BA8C-3F643A16B0FA}" type="datetimeFigureOut">
              <a:rPr lang="en-US" smtClean="0"/>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7C3C8-9D86-4A13-8E6D-76BBFE9DF71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A9638B8D-D6A7-4CDA-BA8C-3F643A16B0FA}" type="datetimeFigureOut">
              <a:rPr lang="en-US" smtClean="0"/>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7C3C8-9D86-4A13-8E6D-76BBFE9DF715}"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9638B8D-D6A7-4CDA-BA8C-3F643A16B0FA}" type="datetimeFigureOut">
              <a:rPr lang="en-US" smtClean="0"/>
              <a:t>11/17/2015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D7C3C8-9D86-4A13-8E6D-76BBFE9DF71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A9638B8D-D6A7-4CDA-BA8C-3F643A16B0FA}" type="datetimeFigureOut">
              <a:rPr lang="en-US" smtClean="0"/>
              <a:t>11/17/2015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D7C3C8-9D86-4A13-8E6D-76BBFE9DF71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9638B8D-D6A7-4CDA-BA8C-3F643A16B0FA}" type="datetimeFigureOut">
              <a:rPr lang="en-US" smtClean="0"/>
              <a:t>11/17/2015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D7C3C8-9D86-4A13-8E6D-76BBFE9DF71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638B8D-D6A7-4CDA-BA8C-3F643A16B0FA}" type="datetimeFigureOut">
              <a:rPr lang="en-US" smtClean="0"/>
              <a:t>11/17/2015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D7C3C8-9D86-4A13-8E6D-76BBFE9DF71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9638B8D-D6A7-4CDA-BA8C-3F643A16B0FA}" type="datetimeFigureOut">
              <a:rPr lang="en-US" smtClean="0"/>
              <a:t>11/17/2015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D7C3C8-9D86-4A13-8E6D-76BBFE9DF71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9638B8D-D6A7-4CDA-BA8C-3F643A16B0FA}" type="datetimeFigureOut">
              <a:rPr lang="en-US" smtClean="0"/>
              <a:t>11/17/2015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5BD7C3C8-9D86-4A13-8E6D-76BBFE9DF715}"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A9638B8D-D6A7-4CDA-BA8C-3F643A16B0FA}" type="datetimeFigureOut">
              <a:rPr lang="en-US" smtClean="0"/>
              <a:t>11/17/2015</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BD7C3C8-9D86-4A13-8E6D-76BBFE9DF715}"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coshoctoncounty.net/agency/auditor/" TargetMode="External"/><Relationship Id="rId2" Type="http://schemas.openxmlformats.org/officeDocument/2006/relationships/hyperlink" Target="http://www.coshcoauditor.org/"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382746" y="152400"/>
            <a:ext cx="3731102" cy="6524863"/>
          </a:xfrm>
          <a:prstGeom prst="rect">
            <a:avLst/>
          </a:prstGeom>
          <a:noFill/>
        </p:spPr>
        <p:txBody>
          <a:bodyPr wrap="square" rtlCol="0">
            <a:spAutoFit/>
          </a:bodyPr>
          <a:lstStyle/>
          <a:p>
            <a:pPr algn="ctr"/>
            <a:r>
              <a:rPr lang="en-US" sz="5400" b="1" dirty="0" smtClean="0">
                <a:latin typeface="Comic Sans MS" panose="030F0702030302020204" pitchFamily="66" charset="0"/>
                <a:cs typeface="Arial" pitchFamily="34" charset="0"/>
              </a:rPr>
              <a:t>CAUV Property: </a:t>
            </a:r>
          </a:p>
          <a:p>
            <a:pPr algn="ctr"/>
            <a:endParaRPr lang="en-US" sz="2000" b="1" dirty="0" smtClean="0">
              <a:latin typeface="Comic Sans MS" panose="030F0702030302020204" pitchFamily="66" charset="0"/>
              <a:cs typeface="Arial" pitchFamily="34" charset="0"/>
            </a:endParaRPr>
          </a:p>
          <a:p>
            <a:pPr algn="ctr"/>
            <a:r>
              <a:rPr lang="en-US" sz="4000" b="1" dirty="0" smtClean="0">
                <a:latin typeface="Comic Sans MS" panose="030F0702030302020204" pitchFamily="66" charset="0"/>
                <a:cs typeface="Arial" pitchFamily="34" charset="0"/>
              </a:rPr>
              <a:t>Reappraisals,</a:t>
            </a:r>
          </a:p>
          <a:p>
            <a:pPr algn="ctr"/>
            <a:r>
              <a:rPr lang="en-US" sz="4000" b="1" dirty="0" smtClean="0">
                <a:latin typeface="Comic Sans MS" panose="030F0702030302020204" pitchFamily="66" charset="0"/>
                <a:cs typeface="Arial" pitchFamily="34" charset="0"/>
              </a:rPr>
              <a:t>Rules,</a:t>
            </a:r>
          </a:p>
          <a:p>
            <a:pPr algn="ctr"/>
            <a:r>
              <a:rPr lang="en-US" sz="4000" b="1" dirty="0" smtClean="0">
                <a:latin typeface="Comic Sans MS" panose="030F0702030302020204" pitchFamily="66" charset="0"/>
                <a:cs typeface="Arial" pitchFamily="34" charset="0"/>
              </a:rPr>
              <a:t>&amp; Tips</a:t>
            </a:r>
          </a:p>
          <a:p>
            <a:pPr algn="ctr"/>
            <a:endParaRPr lang="en-US" sz="4000" b="1" dirty="0" smtClean="0">
              <a:latin typeface="Comic Sans MS" panose="030F0702030302020204" pitchFamily="66" charset="0"/>
              <a:cs typeface="Arial" pitchFamily="34" charset="0"/>
            </a:endParaRPr>
          </a:p>
          <a:p>
            <a:pPr algn="ctr"/>
            <a:r>
              <a:rPr lang="en-US" b="1" dirty="0" smtClean="0">
                <a:latin typeface="Comic Sans MS" panose="030F0702030302020204" pitchFamily="66" charset="0"/>
                <a:cs typeface="Arial" pitchFamily="34" charset="0"/>
              </a:rPr>
              <a:t>Presented by</a:t>
            </a:r>
          </a:p>
          <a:p>
            <a:pPr algn="ctr"/>
            <a:r>
              <a:rPr lang="en-US" b="1" dirty="0" smtClean="0">
                <a:latin typeface="Comic Sans MS" panose="030F0702030302020204" pitchFamily="66" charset="0"/>
                <a:cs typeface="Arial" pitchFamily="34" charset="0"/>
              </a:rPr>
              <a:t>Christine Sycks</a:t>
            </a:r>
          </a:p>
          <a:p>
            <a:pPr algn="ctr"/>
            <a:r>
              <a:rPr lang="en-US" b="1" dirty="0" smtClean="0">
                <a:latin typeface="Comic Sans MS" panose="030F0702030302020204" pitchFamily="66" charset="0"/>
                <a:cs typeface="Arial" pitchFamily="34" charset="0"/>
              </a:rPr>
              <a:t>Coshocton County Auditor</a:t>
            </a:r>
          </a:p>
          <a:p>
            <a:pPr algn="ctr"/>
            <a:r>
              <a:rPr lang="en-US" b="1" dirty="0" smtClean="0">
                <a:latin typeface="Comic Sans MS" panose="030F0702030302020204" pitchFamily="66" charset="0"/>
                <a:cs typeface="Arial" pitchFamily="34" charset="0"/>
              </a:rPr>
              <a:t>November 16, 2015</a:t>
            </a:r>
          </a:p>
          <a:p>
            <a:pPr algn="ctr"/>
            <a:endParaRPr lang="en-US" sz="4000" b="1" dirty="0">
              <a:latin typeface="Segoe Print" panose="02000600000000000000" pitchFamily="2" charset="0"/>
              <a:cs typeface="Arial" pitchFamily="34" charset="0"/>
            </a:endParaRPr>
          </a:p>
          <a:p>
            <a:pPr algn="ctr"/>
            <a:endParaRPr lang="en-US" b="1" dirty="0">
              <a:solidFill>
                <a:prstClr val="white"/>
              </a:solidFill>
              <a:latin typeface="Segoe Print" panose="02000600000000000000" pitchFamily="2" charset="0"/>
              <a:cs typeface="Arial" pitchFamily="34" charset="0"/>
            </a:endParaRPr>
          </a:p>
        </p:txBody>
      </p:sp>
      <p:pic>
        <p:nvPicPr>
          <p:cNvPr id="22" name="Picture 21" descr="2691865550_e969fdcb0c_b.jpg"/>
          <p:cNvPicPr>
            <a:picLocks noChangeAspect="1"/>
          </p:cNvPicPr>
          <p:nvPr/>
        </p:nvPicPr>
        <p:blipFill>
          <a:blip r:embed="rId3" cstate="print"/>
          <a:srcRect/>
          <a:stretch>
            <a:fillRect/>
          </a:stretch>
        </p:blipFill>
        <p:spPr>
          <a:xfrm>
            <a:off x="4572000" y="0"/>
            <a:ext cx="4572000" cy="6858000"/>
          </a:xfrm>
          <a:prstGeom prst="rect">
            <a:avLst/>
          </a:prstGeom>
          <a:noFill/>
          <a:ln>
            <a:noFill/>
          </a:ln>
        </p:spPr>
      </p:pic>
      <p:cxnSp>
        <p:nvCxnSpPr>
          <p:cNvPr id="24" name="Straight Connector 23"/>
          <p:cNvCxnSpPr/>
          <p:nvPr/>
        </p:nvCxnSpPr>
        <p:spPr>
          <a:xfrm rot="5400000">
            <a:off x="1143000" y="3429000"/>
            <a:ext cx="6858000" cy="1588"/>
          </a:xfrm>
          <a:prstGeom prst="line">
            <a:avLst/>
          </a:prstGeom>
          <a:ln w="25400">
            <a:solidFill>
              <a:schemeClr val="tx1"/>
            </a:solidFill>
          </a:ln>
          <a:effectLst>
            <a:glow rad="63500">
              <a:schemeClr val="bg1">
                <a:lumMod val="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5790406" y="3429000"/>
            <a:ext cx="6858000" cy="1588"/>
          </a:xfrm>
          <a:prstGeom prst="line">
            <a:avLst/>
          </a:prstGeom>
          <a:ln w="25400">
            <a:solidFill>
              <a:schemeClr val="tx1"/>
            </a:solidFill>
          </a:ln>
          <a:effectLst>
            <a:glow rad="63500">
              <a:schemeClr val="bg1">
                <a:lumMod val="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1498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0-#ppt_w/2"/>
                                          </p:val>
                                        </p:tav>
                                        <p:tav tm="100000">
                                          <p:val>
                                            <p:strVal val="#ppt_x"/>
                                          </p:val>
                                        </p:tav>
                                      </p:tavLst>
                                    </p:anim>
                                    <p:anim calcmode="lin" valueType="num">
                                      <p:cBhvr additive="base">
                                        <p:cTn id="8" dur="100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1000" fill="hold"/>
                                        <p:tgtEl>
                                          <p:spTgt spid="24"/>
                                        </p:tgtEl>
                                        <p:attrNameLst>
                                          <p:attrName>ppt_x</p:attrName>
                                        </p:attrNameLst>
                                      </p:cBhvr>
                                      <p:tavLst>
                                        <p:tav tm="0">
                                          <p:val>
                                            <p:strVal val="1+#ppt_w/2"/>
                                          </p:val>
                                        </p:tav>
                                        <p:tav tm="100000">
                                          <p:val>
                                            <p:strVal val="#ppt_x"/>
                                          </p:val>
                                        </p:tav>
                                      </p:tavLst>
                                    </p:anim>
                                    <p:anim calcmode="lin" valueType="num">
                                      <p:cBhvr additive="base">
                                        <p:cTn id="13" dur="1000" fill="hold"/>
                                        <p:tgtEl>
                                          <p:spTgt spid="24"/>
                                        </p:tgtEl>
                                        <p:attrNameLst>
                                          <p:attrName>ppt_y</p:attrName>
                                        </p:attrNameLst>
                                      </p:cBhvr>
                                      <p:tavLst>
                                        <p:tav tm="0">
                                          <p:val>
                                            <p:strVal val="#ppt_y"/>
                                          </p:val>
                                        </p:tav>
                                        <p:tav tm="100000">
                                          <p:val>
                                            <p:strVal val="#ppt_y"/>
                                          </p:val>
                                        </p:tav>
                                      </p:tavLst>
                                    </p:anim>
                                  </p:childTnLst>
                                </p:cTn>
                              </p:par>
                              <p:par>
                                <p:cTn id="14" presetID="22" presetClass="entr" presetSubtype="2"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right)">
                                      <p:cBhvr>
                                        <p:cTn id="16" dur="1000"/>
                                        <p:tgtEl>
                                          <p:spTgt spid="22"/>
                                        </p:tgtEl>
                                      </p:cBhvr>
                                    </p:animEffect>
                                  </p:childTnLst>
                                </p:cTn>
                              </p:par>
                            </p:childTnLst>
                          </p:cTn>
                        </p:par>
                        <p:par>
                          <p:cTn id="17" fill="hold">
                            <p:stCondLst>
                              <p:cond delay="2000"/>
                            </p:stCondLst>
                            <p:childTnLst>
                              <p:par>
                                <p:cTn id="18" presetID="2" presetClass="entr" presetSubtype="2"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1000" fill="hold"/>
                                        <p:tgtEl>
                                          <p:spTgt spid="26"/>
                                        </p:tgtEl>
                                        <p:attrNameLst>
                                          <p:attrName>ppt_x</p:attrName>
                                        </p:attrNameLst>
                                      </p:cBhvr>
                                      <p:tavLst>
                                        <p:tav tm="0">
                                          <p:val>
                                            <p:strVal val="1+#ppt_w/2"/>
                                          </p:val>
                                        </p:tav>
                                        <p:tav tm="100000">
                                          <p:val>
                                            <p:strVal val="#ppt_x"/>
                                          </p:val>
                                        </p:tav>
                                      </p:tavLst>
                                    </p:anim>
                                    <p:anim calcmode="lin" valueType="num">
                                      <p:cBhvr additive="base">
                                        <p:cTn id="21" dur="1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52600"/>
            <a:ext cx="8229600" cy="2877312"/>
          </a:xfrm>
        </p:spPr>
        <p:txBody>
          <a:bodyPr>
            <a:normAutofit fontScale="90000"/>
          </a:bodyPr>
          <a:lstStyle/>
          <a:p>
            <a:pPr algn="ctr"/>
            <a:r>
              <a:rPr lang="en-US" dirty="0" smtClean="0">
                <a:latin typeface="Segoe Print" panose="02000600000000000000" pitchFamily="2" charset="0"/>
              </a:rPr>
              <a:t/>
            </a:r>
            <a:br>
              <a:rPr lang="en-US" dirty="0" smtClean="0">
                <a:latin typeface="Segoe Print" panose="02000600000000000000" pitchFamily="2" charset="0"/>
              </a:rPr>
            </a:br>
            <a:r>
              <a:rPr lang="en-US" dirty="0" smtClean="0">
                <a:latin typeface="Segoe Print" panose="02000600000000000000" pitchFamily="2" charset="0"/>
              </a:rPr>
              <a:t/>
            </a:r>
            <a:br>
              <a:rPr lang="en-US" dirty="0" smtClean="0">
                <a:latin typeface="Segoe Print" panose="02000600000000000000" pitchFamily="2" charset="0"/>
              </a:rPr>
            </a:br>
            <a:r>
              <a:rPr lang="en-US" dirty="0">
                <a:latin typeface="Segoe Print" panose="02000600000000000000" pitchFamily="2" charset="0"/>
              </a:rPr>
              <a:t/>
            </a:r>
            <a:br>
              <a:rPr lang="en-US" dirty="0">
                <a:latin typeface="Segoe Print" panose="02000600000000000000" pitchFamily="2" charset="0"/>
              </a:rPr>
            </a:br>
            <a:r>
              <a:rPr lang="en-US" dirty="0" smtClean="0">
                <a:latin typeface="Segoe Print" panose="02000600000000000000" pitchFamily="2" charset="0"/>
              </a:rPr>
              <a:t/>
            </a:r>
            <a:br>
              <a:rPr lang="en-US" dirty="0" smtClean="0">
                <a:latin typeface="Segoe Print" panose="02000600000000000000" pitchFamily="2" charset="0"/>
              </a:rPr>
            </a:br>
            <a:r>
              <a:rPr lang="en-US" dirty="0">
                <a:latin typeface="Segoe Print" panose="02000600000000000000" pitchFamily="2" charset="0"/>
              </a:rPr>
              <a:t/>
            </a:r>
            <a:br>
              <a:rPr lang="en-US" dirty="0">
                <a:latin typeface="Segoe Print" panose="02000600000000000000" pitchFamily="2" charset="0"/>
              </a:rPr>
            </a:br>
            <a:r>
              <a:rPr lang="en-US" dirty="0" smtClean="0">
                <a:latin typeface="Segoe Print" panose="02000600000000000000" pitchFamily="2" charset="0"/>
              </a:rPr>
              <a:t/>
            </a:r>
            <a:br>
              <a:rPr lang="en-US" dirty="0" smtClean="0">
                <a:latin typeface="Segoe Print" panose="02000600000000000000" pitchFamily="2" charset="0"/>
              </a:rPr>
            </a:br>
            <a:r>
              <a:rPr lang="en-US" dirty="0">
                <a:latin typeface="Segoe Print" panose="02000600000000000000" pitchFamily="2" charset="0"/>
              </a:rPr>
              <a:t/>
            </a:r>
            <a:br>
              <a:rPr lang="en-US" dirty="0">
                <a:latin typeface="Segoe Print" panose="02000600000000000000" pitchFamily="2" charset="0"/>
              </a:rPr>
            </a:br>
            <a:r>
              <a:rPr lang="en-US" sz="5600" dirty="0" smtClean="0">
                <a:latin typeface="Segoe Print" panose="02000600000000000000" pitchFamily="2" charset="0"/>
              </a:rPr>
              <a:t>CAUV Property</a:t>
            </a:r>
            <a:br>
              <a:rPr lang="en-US" sz="5600" dirty="0" smtClean="0">
                <a:latin typeface="Segoe Print" panose="02000600000000000000" pitchFamily="2" charset="0"/>
              </a:rPr>
            </a:br>
            <a:r>
              <a:rPr lang="en-US" sz="5600" dirty="0" smtClean="0">
                <a:latin typeface="Segoe Print" panose="02000600000000000000" pitchFamily="2" charset="0"/>
              </a:rPr>
              <a:t> Rules</a:t>
            </a:r>
            <a:br>
              <a:rPr lang="en-US" sz="5600" dirty="0" smtClean="0">
                <a:latin typeface="Segoe Print" panose="02000600000000000000" pitchFamily="2" charset="0"/>
              </a:rPr>
            </a:br>
            <a:endParaRPr lang="en-US" sz="5600" dirty="0">
              <a:latin typeface="Segoe Print" panose="02000600000000000000" pitchFamily="2" charset="0"/>
            </a:endParaRPr>
          </a:p>
        </p:txBody>
      </p:sp>
    </p:spTree>
    <p:extLst>
      <p:ext uri="{BB962C8B-B14F-4D97-AF65-F5344CB8AC3E}">
        <p14:creationId xmlns:p14="http://schemas.microsoft.com/office/powerpoint/2010/main" val="22164129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r>
              <a:rPr lang="en-US" dirty="0" smtClean="0">
                <a:latin typeface="Segoe Print" panose="02000600000000000000" pitchFamily="2" charset="0"/>
              </a:rPr>
              <a:t>Rules</a:t>
            </a:r>
            <a:endParaRPr lang="en-US" dirty="0">
              <a:latin typeface="Segoe Print" panose="02000600000000000000" pitchFamily="2" charset="0"/>
            </a:endParaRPr>
          </a:p>
        </p:txBody>
      </p:sp>
      <p:sp>
        <p:nvSpPr>
          <p:cNvPr id="3" name="Content Placeholder 2"/>
          <p:cNvSpPr>
            <a:spLocks noGrp="1"/>
          </p:cNvSpPr>
          <p:nvPr>
            <p:ph idx="1"/>
          </p:nvPr>
        </p:nvSpPr>
        <p:spPr>
          <a:xfrm>
            <a:off x="457200" y="1600200"/>
            <a:ext cx="8229600" cy="4800600"/>
          </a:xfrm>
        </p:spPr>
        <p:txBody>
          <a:bodyPr>
            <a:normAutofit lnSpcReduction="10000"/>
          </a:bodyPr>
          <a:lstStyle/>
          <a:p>
            <a:r>
              <a:rPr lang="en-US" b="1" dirty="0">
                <a:solidFill>
                  <a:schemeClr val="tx2"/>
                </a:solidFill>
                <a:latin typeface="Segoe Print" panose="02000600000000000000" pitchFamily="2" charset="0"/>
              </a:rPr>
              <a:t>What is Commercial Agricultural use? </a:t>
            </a:r>
            <a:endParaRPr lang="en-US" b="1" dirty="0" smtClean="0">
              <a:solidFill>
                <a:schemeClr val="tx2"/>
              </a:solidFill>
              <a:latin typeface="Segoe Print" panose="02000600000000000000" pitchFamily="2" charset="0"/>
            </a:endParaRPr>
          </a:p>
          <a:p>
            <a:pPr marL="0" indent="0">
              <a:buNone/>
            </a:pPr>
            <a:r>
              <a:rPr lang="en-US" b="1" dirty="0">
                <a:solidFill>
                  <a:schemeClr val="tx2"/>
                </a:solidFill>
                <a:latin typeface="Segoe Print" panose="02000600000000000000" pitchFamily="2" charset="0"/>
              </a:rPr>
              <a:t> </a:t>
            </a:r>
            <a:r>
              <a:rPr lang="en-US" b="1" dirty="0" smtClean="0">
                <a:solidFill>
                  <a:schemeClr val="tx2"/>
                </a:solidFill>
                <a:latin typeface="Segoe Print" panose="02000600000000000000" pitchFamily="2" charset="0"/>
              </a:rPr>
              <a:t>             (ORC 5713.31)</a:t>
            </a:r>
            <a:endParaRPr lang="en-US" b="1" dirty="0">
              <a:solidFill>
                <a:schemeClr val="tx2"/>
              </a:solidFill>
              <a:latin typeface="Segoe Print" panose="02000600000000000000" pitchFamily="2" charset="0"/>
            </a:endParaRPr>
          </a:p>
          <a:p>
            <a:pPr lvl="1"/>
            <a:r>
              <a:rPr lang="en-US" dirty="0" smtClean="0">
                <a:solidFill>
                  <a:schemeClr val="tx2"/>
                </a:solidFill>
                <a:latin typeface="Segoe Print" panose="02000600000000000000" pitchFamily="2" charset="0"/>
              </a:rPr>
              <a:t>Animal </a:t>
            </a:r>
            <a:r>
              <a:rPr lang="en-US" dirty="0">
                <a:solidFill>
                  <a:schemeClr val="tx2"/>
                </a:solidFill>
                <a:latin typeface="Segoe Print" panose="02000600000000000000" pitchFamily="2" charset="0"/>
              </a:rPr>
              <a:t>or poultry husbandry</a:t>
            </a:r>
          </a:p>
          <a:p>
            <a:pPr lvl="1"/>
            <a:r>
              <a:rPr lang="en-US" dirty="0" smtClean="0">
                <a:solidFill>
                  <a:schemeClr val="tx2"/>
                </a:solidFill>
                <a:latin typeface="Segoe Print" panose="02000600000000000000" pitchFamily="2" charset="0"/>
              </a:rPr>
              <a:t>Aquaculture</a:t>
            </a:r>
            <a:endParaRPr lang="en-US" dirty="0">
              <a:solidFill>
                <a:schemeClr val="tx2"/>
              </a:solidFill>
              <a:latin typeface="Segoe Print" panose="02000600000000000000" pitchFamily="2" charset="0"/>
            </a:endParaRPr>
          </a:p>
          <a:p>
            <a:pPr lvl="1"/>
            <a:r>
              <a:rPr lang="en-US" dirty="0" smtClean="0">
                <a:solidFill>
                  <a:schemeClr val="tx2"/>
                </a:solidFill>
                <a:latin typeface="Segoe Print" panose="02000600000000000000" pitchFamily="2" charset="0"/>
              </a:rPr>
              <a:t>Apiculture</a:t>
            </a:r>
            <a:endParaRPr lang="en-US" dirty="0">
              <a:solidFill>
                <a:schemeClr val="tx2"/>
              </a:solidFill>
              <a:latin typeface="Segoe Print" panose="02000600000000000000" pitchFamily="2" charset="0"/>
            </a:endParaRPr>
          </a:p>
          <a:p>
            <a:pPr lvl="1"/>
            <a:r>
              <a:rPr lang="en-US" dirty="0" smtClean="0">
                <a:solidFill>
                  <a:schemeClr val="tx2"/>
                </a:solidFill>
                <a:latin typeface="Segoe Print" panose="02000600000000000000" pitchFamily="2" charset="0"/>
              </a:rPr>
              <a:t>Field </a:t>
            </a:r>
            <a:r>
              <a:rPr lang="en-US" dirty="0">
                <a:solidFill>
                  <a:schemeClr val="tx2"/>
                </a:solidFill>
                <a:latin typeface="Segoe Print" panose="02000600000000000000" pitchFamily="2" charset="0"/>
              </a:rPr>
              <a:t>crops</a:t>
            </a:r>
          </a:p>
          <a:p>
            <a:pPr lvl="1"/>
            <a:r>
              <a:rPr lang="en-US" dirty="0" smtClean="0">
                <a:solidFill>
                  <a:schemeClr val="tx2"/>
                </a:solidFill>
                <a:latin typeface="Segoe Print" panose="02000600000000000000" pitchFamily="2" charset="0"/>
              </a:rPr>
              <a:t>Tobacco</a:t>
            </a:r>
            <a:endParaRPr lang="en-US" dirty="0">
              <a:solidFill>
                <a:schemeClr val="tx2"/>
              </a:solidFill>
              <a:latin typeface="Segoe Print" panose="02000600000000000000" pitchFamily="2" charset="0"/>
            </a:endParaRPr>
          </a:p>
          <a:p>
            <a:pPr lvl="1"/>
            <a:r>
              <a:rPr lang="en-US" dirty="0" smtClean="0">
                <a:solidFill>
                  <a:schemeClr val="tx2"/>
                </a:solidFill>
                <a:latin typeface="Segoe Print" panose="02000600000000000000" pitchFamily="2" charset="0"/>
              </a:rPr>
              <a:t>Fruit/vegetables</a:t>
            </a:r>
            <a:endParaRPr lang="en-US" dirty="0">
              <a:solidFill>
                <a:schemeClr val="tx2"/>
              </a:solidFill>
              <a:latin typeface="Segoe Print" panose="02000600000000000000" pitchFamily="2" charset="0"/>
            </a:endParaRPr>
          </a:p>
          <a:p>
            <a:pPr lvl="1"/>
            <a:r>
              <a:rPr lang="en-US" dirty="0" smtClean="0">
                <a:solidFill>
                  <a:schemeClr val="tx2"/>
                </a:solidFill>
                <a:latin typeface="Segoe Print" panose="02000600000000000000" pitchFamily="2" charset="0"/>
              </a:rPr>
              <a:t>Nursery </a:t>
            </a:r>
            <a:r>
              <a:rPr lang="en-US" dirty="0">
                <a:solidFill>
                  <a:schemeClr val="tx2"/>
                </a:solidFill>
                <a:latin typeface="Segoe Print" panose="02000600000000000000" pitchFamily="2" charset="0"/>
              </a:rPr>
              <a:t>stock/ornamental </a:t>
            </a:r>
            <a:r>
              <a:rPr lang="en-US" dirty="0" smtClean="0">
                <a:solidFill>
                  <a:schemeClr val="tx2"/>
                </a:solidFill>
                <a:latin typeface="Segoe Print" panose="02000600000000000000" pitchFamily="2" charset="0"/>
              </a:rPr>
              <a:t>trees/sod/flowers</a:t>
            </a:r>
          </a:p>
          <a:p>
            <a:pPr lvl="1"/>
            <a:r>
              <a:rPr lang="en-US" dirty="0" smtClean="0">
                <a:solidFill>
                  <a:schemeClr val="tx2"/>
                </a:solidFill>
                <a:latin typeface="Segoe Print" panose="02000600000000000000" pitchFamily="2" charset="0"/>
              </a:rPr>
              <a:t>Bio-energy or fuel</a:t>
            </a:r>
          </a:p>
          <a:p>
            <a:pPr lvl="1"/>
            <a:r>
              <a:rPr lang="en-US" dirty="0" smtClean="0">
                <a:solidFill>
                  <a:schemeClr val="tx2"/>
                </a:solidFill>
                <a:latin typeface="Segoe Print" panose="02000600000000000000" pitchFamily="2" charset="0"/>
              </a:rPr>
              <a:t>Commercial timber</a:t>
            </a:r>
          </a:p>
          <a:p>
            <a:pPr lvl="1"/>
            <a:endParaRPr lang="en-US" dirty="0">
              <a:solidFill>
                <a:schemeClr val="tx2"/>
              </a:solidFill>
              <a:latin typeface="Segoe Print" panose="02000600000000000000" pitchFamily="2" charset="0"/>
            </a:endParaRPr>
          </a:p>
        </p:txBody>
      </p:sp>
    </p:spTree>
    <p:extLst>
      <p:ext uri="{BB962C8B-B14F-4D97-AF65-F5344CB8AC3E}">
        <p14:creationId xmlns:p14="http://schemas.microsoft.com/office/powerpoint/2010/main" val="277116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childTnLst>
                          </p:cTn>
                        </p:par>
                        <p:par>
                          <p:cTn id="11" fill="hold">
                            <p:stCondLst>
                              <p:cond delay="1500"/>
                            </p:stCondLst>
                            <p:childTnLst>
                              <p:par>
                                <p:cTn id="12" presetID="1" presetClass="entr" presetSubtype="0" fill="hold" nodeType="afterEffect">
                                  <p:stCondLst>
                                    <p:cond delay="100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par>
                          <p:cTn id="14" fill="hold">
                            <p:stCondLst>
                              <p:cond delay="2500"/>
                            </p:stCondLst>
                            <p:childTnLst>
                              <p:par>
                                <p:cTn id="15" presetID="1" presetClass="entr" presetSubtype="0" fill="hold" nodeType="afterEffect">
                                  <p:stCondLst>
                                    <p:cond delay="100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par>
                          <p:cTn id="17" fill="hold">
                            <p:stCondLst>
                              <p:cond delay="3500"/>
                            </p:stCondLst>
                            <p:childTnLst>
                              <p:par>
                                <p:cTn id="18" presetID="1" presetClass="entr" presetSubtype="0" fill="hold" nodeType="afterEffect">
                                  <p:stCondLst>
                                    <p:cond delay="100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childTnLst>
                          </p:cTn>
                        </p:par>
                        <p:par>
                          <p:cTn id="20" fill="hold">
                            <p:stCondLst>
                              <p:cond delay="4500"/>
                            </p:stCondLst>
                            <p:childTnLst>
                              <p:par>
                                <p:cTn id="21" presetID="1" presetClass="entr" presetSubtype="0" fill="hold" nodeType="afterEffect">
                                  <p:stCondLst>
                                    <p:cond delay="100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par>
                          <p:cTn id="23" fill="hold">
                            <p:stCondLst>
                              <p:cond delay="5500"/>
                            </p:stCondLst>
                            <p:childTnLst>
                              <p:par>
                                <p:cTn id="24" presetID="1" presetClass="entr" presetSubtype="0" fill="hold" nodeType="afterEffect">
                                  <p:stCondLst>
                                    <p:cond delay="100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childTnLst>
                          </p:cTn>
                        </p:par>
                        <p:par>
                          <p:cTn id="26" fill="hold">
                            <p:stCondLst>
                              <p:cond delay="6500"/>
                            </p:stCondLst>
                            <p:childTnLst>
                              <p:par>
                                <p:cTn id="27" presetID="1" presetClass="entr" presetSubtype="0" fill="hold" nodeType="afterEffect">
                                  <p:stCondLst>
                                    <p:cond delay="100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par>
                          <p:cTn id="29" fill="hold">
                            <p:stCondLst>
                              <p:cond delay="7500"/>
                            </p:stCondLst>
                            <p:childTnLst>
                              <p:par>
                                <p:cTn id="30" presetID="1" presetClass="entr" presetSubtype="0" fill="hold" nodeType="afterEffect">
                                  <p:stCondLst>
                                    <p:cond delay="1000"/>
                                  </p:stCondLst>
                                  <p:childTnLst>
                                    <p:set>
                                      <p:cBhvr>
                                        <p:cTn id="31" dur="1" fill="hold">
                                          <p:stCondLst>
                                            <p:cond delay="0"/>
                                          </p:stCondLst>
                                        </p:cTn>
                                        <p:tgtEl>
                                          <p:spTgt spid="3">
                                            <p:txEl>
                                              <p:pRg st="8" end="8"/>
                                            </p:txEl>
                                          </p:spTgt>
                                        </p:tgtEl>
                                        <p:attrNameLst>
                                          <p:attrName>style.visibility</p:attrName>
                                        </p:attrNameLst>
                                      </p:cBhvr>
                                      <p:to>
                                        <p:strVal val="visible"/>
                                      </p:to>
                                    </p:set>
                                  </p:childTnLst>
                                </p:cTn>
                              </p:par>
                            </p:childTnLst>
                          </p:cTn>
                        </p:par>
                        <p:par>
                          <p:cTn id="32" fill="hold">
                            <p:stCondLst>
                              <p:cond delay="8500"/>
                            </p:stCondLst>
                            <p:childTnLst>
                              <p:par>
                                <p:cTn id="33" presetID="1" presetClass="entr" presetSubtype="0" fill="hold" nodeType="afterEffect">
                                  <p:stCondLst>
                                    <p:cond delay="100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par>
                          <p:cTn id="35" fill="hold">
                            <p:stCondLst>
                              <p:cond delay="9500"/>
                            </p:stCondLst>
                            <p:childTnLst>
                              <p:par>
                                <p:cTn id="36" presetID="1" presetClass="entr" presetSubtype="0" fill="hold" nodeType="afterEffect">
                                  <p:stCondLst>
                                    <p:cond delay="1000"/>
                                  </p:stCondLst>
                                  <p:childTnLst>
                                    <p:set>
                                      <p:cBhvr>
                                        <p:cTn id="37"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sture with Horses.wmv">
            <a:hlinkClick r:id="" action="ppaction://media"/>
          </p:cNvPr>
          <p:cNvPicPr>
            <a:picLocks noChangeAspect="1"/>
          </p:cNvPicPr>
          <p:nvPr>
            <a:videoFile r:link="rId2"/>
            <p:extLst>
              <p:ext uri="{DAA4B4D4-6D71-4841-9C94-3DE7FCFB9230}">
                <p14:media xmlns:p14="http://schemas.microsoft.com/office/powerpoint/2010/main" r:embed="rId1">
                  <p14:bmkLst>
                    <p14:bmk name="Bookmark 1" time="99.2236"/>
                    <p14:bmk name="Bookmark 2" time="1984.4735"/>
                    <p14:bmk name="Bookmark 3" time="5754.9732"/>
                    <p14:bmk name="Bookmark 4" time="11079.9773"/>
                  </p14:bmkLst>
                </p14:media>
              </p:ext>
            </p:extLst>
          </p:nvPr>
        </p:nvPicPr>
        <p:blipFill>
          <a:blip r:embed="rId5"/>
          <a:stretch>
            <a:fillRect/>
          </a:stretch>
        </p:blipFill>
        <p:spPr>
          <a:xfrm>
            <a:off x="0" y="857250"/>
            <a:ext cx="9144000" cy="5143500"/>
          </a:xfrm>
          <a:prstGeom prst="rect">
            <a:avLst/>
          </a:prstGeom>
        </p:spPr>
      </p:pic>
      <p:sp>
        <p:nvSpPr>
          <p:cNvPr id="2" name="TextBox 1"/>
          <p:cNvSpPr txBox="1"/>
          <p:nvPr/>
        </p:nvSpPr>
        <p:spPr>
          <a:xfrm>
            <a:off x="1214985" y="879613"/>
            <a:ext cx="7375737" cy="584775"/>
          </a:xfrm>
          <a:prstGeom prst="rect">
            <a:avLst/>
          </a:prstGeom>
          <a:noFill/>
        </p:spPr>
        <p:txBody>
          <a:bodyPr wrap="none" rtlCol="0">
            <a:spAutoFit/>
          </a:bodyPr>
          <a:lstStyle/>
          <a:p>
            <a:r>
              <a:rPr lang="en-US" sz="3200" b="1" dirty="0" smtClean="0">
                <a:solidFill>
                  <a:schemeClr val="bg1"/>
                </a:solidFill>
                <a:effectLst>
                  <a:outerShdw blurRad="50800" dist="38100" dir="8100000" algn="tr" rotWithShape="0">
                    <a:prstClr val="black">
                      <a:alpha val="40000"/>
                    </a:prstClr>
                  </a:outerShdw>
                </a:effectLst>
                <a:latin typeface="Segoe Print" pitchFamily="2" charset="0"/>
              </a:rPr>
              <a:t>Can my horses get me into CAUV?</a:t>
            </a:r>
            <a:endParaRPr lang="en-US" sz="3200" b="1" dirty="0">
              <a:solidFill>
                <a:schemeClr val="bg1"/>
              </a:solidFill>
              <a:effectLst>
                <a:outerShdw blurRad="50800" dist="38100" dir="8100000" algn="tr" rotWithShape="0">
                  <a:prstClr val="black">
                    <a:alpha val="40000"/>
                  </a:prstClr>
                </a:outerShdw>
              </a:effectLst>
              <a:latin typeface="Segoe Print" pitchFamily="2" charset="0"/>
            </a:endParaRPr>
          </a:p>
        </p:txBody>
      </p:sp>
      <p:sp>
        <p:nvSpPr>
          <p:cNvPr id="5" name="TextBox 4"/>
          <p:cNvSpPr txBox="1"/>
          <p:nvPr/>
        </p:nvSpPr>
        <p:spPr>
          <a:xfrm>
            <a:off x="187991" y="4966601"/>
            <a:ext cx="8442487" cy="1077218"/>
          </a:xfrm>
          <a:prstGeom prst="rect">
            <a:avLst/>
          </a:prstGeom>
          <a:noFill/>
        </p:spPr>
        <p:txBody>
          <a:bodyPr wrap="square" rtlCol="0">
            <a:spAutoFit/>
          </a:bodyPr>
          <a:lstStyle/>
          <a:p>
            <a:r>
              <a:rPr lang="en-US" sz="3200" b="1" dirty="0" smtClean="0">
                <a:solidFill>
                  <a:schemeClr val="bg1"/>
                </a:solidFill>
                <a:effectLst>
                  <a:outerShdw blurRad="50800" dist="38100" dir="8100000" algn="tr" rotWithShape="0">
                    <a:prstClr val="black">
                      <a:alpha val="40000"/>
                    </a:prstClr>
                  </a:outerShdw>
                </a:effectLst>
                <a:latin typeface="Segoe Print" pitchFamily="2" charset="0"/>
              </a:rPr>
              <a:t>Bottom line:</a:t>
            </a:r>
          </a:p>
          <a:p>
            <a:r>
              <a:rPr lang="en-US" sz="3200" b="1" dirty="0" smtClean="0">
                <a:solidFill>
                  <a:schemeClr val="bg1"/>
                </a:solidFill>
                <a:effectLst>
                  <a:outerShdw blurRad="50800" dist="38100" dir="8100000" algn="tr" rotWithShape="0">
                    <a:prstClr val="black">
                      <a:alpha val="40000"/>
                    </a:prstClr>
                  </a:outerShdw>
                </a:effectLst>
                <a:latin typeface="Segoe Print" pitchFamily="2" charset="0"/>
              </a:rPr>
              <a:t>Are they for personal use or for profit?</a:t>
            </a:r>
            <a:endParaRPr lang="en-US" sz="3200" b="1" dirty="0">
              <a:solidFill>
                <a:schemeClr val="bg1"/>
              </a:solidFill>
              <a:effectLst>
                <a:outerShdw blurRad="50800" dist="38100" dir="8100000" algn="tr" rotWithShape="0">
                  <a:prstClr val="black">
                    <a:alpha val="40000"/>
                  </a:prstClr>
                </a:outerShdw>
              </a:effectLst>
              <a:latin typeface="Segoe Print" pitchFamily="2" charset="0"/>
            </a:endParaRPr>
          </a:p>
        </p:txBody>
      </p:sp>
      <p:sp>
        <p:nvSpPr>
          <p:cNvPr id="6" name="TextBox 5"/>
          <p:cNvSpPr txBox="1"/>
          <p:nvPr/>
        </p:nvSpPr>
        <p:spPr>
          <a:xfrm>
            <a:off x="187991" y="1676400"/>
            <a:ext cx="7459093" cy="1077218"/>
          </a:xfrm>
          <a:prstGeom prst="rect">
            <a:avLst/>
          </a:prstGeom>
          <a:noFill/>
        </p:spPr>
        <p:txBody>
          <a:bodyPr wrap="none" rtlCol="0">
            <a:spAutoFit/>
          </a:bodyPr>
          <a:lstStyle/>
          <a:p>
            <a:r>
              <a:rPr lang="en-US" sz="3200" b="1" dirty="0" smtClean="0">
                <a:solidFill>
                  <a:schemeClr val="bg1"/>
                </a:solidFill>
                <a:effectLst>
                  <a:outerShdw blurRad="38100" dist="38100" dir="2700000" algn="tl">
                    <a:srgbClr val="000000">
                      <a:alpha val="43137"/>
                    </a:srgbClr>
                  </a:outerShdw>
                </a:effectLst>
                <a:latin typeface="Segoe Print" pitchFamily="2" charset="0"/>
              </a:rPr>
              <a:t>Animal husbandry or raised to sell:</a:t>
            </a:r>
          </a:p>
          <a:p>
            <a:r>
              <a:rPr lang="en-US" sz="3200" b="1" dirty="0">
                <a:solidFill>
                  <a:schemeClr val="bg1"/>
                </a:solidFill>
                <a:effectLst>
                  <a:outerShdw blurRad="38100" dist="38100" dir="2700000" algn="tl">
                    <a:srgbClr val="000000">
                      <a:alpha val="43137"/>
                    </a:srgbClr>
                  </a:outerShdw>
                </a:effectLst>
                <a:latin typeface="Segoe Print" pitchFamily="2" charset="0"/>
              </a:rPr>
              <a:t> </a:t>
            </a:r>
            <a:r>
              <a:rPr lang="en-US" sz="3200" b="1" dirty="0" smtClean="0">
                <a:solidFill>
                  <a:schemeClr val="bg1"/>
                </a:solidFill>
                <a:effectLst>
                  <a:outerShdw blurRad="38100" dist="38100" dir="2700000" algn="tl">
                    <a:srgbClr val="000000">
                      <a:alpha val="43137"/>
                    </a:srgbClr>
                  </a:outerShdw>
                </a:effectLst>
                <a:latin typeface="Segoe Print" pitchFamily="2" charset="0"/>
              </a:rPr>
              <a:t>           CAUV qualified</a:t>
            </a:r>
            <a:endParaRPr lang="en-US" sz="3200" b="1" dirty="0">
              <a:solidFill>
                <a:schemeClr val="bg1"/>
              </a:solidFill>
              <a:effectLst>
                <a:outerShdw blurRad="50800" dist="38100" dir="8100000" algn="tr" rotWithShape="0">
                  <a:prstClr val="black">
                    <a:alpha val="40000"/>
                  </a:prstClr>
                </a:outerShdw>
              </a:effectLst>
              <a:latin typeface="Segoe Print" pitchFamily="2" charset="0"/>
            </a:endParaRPr>
          </a:p>
        </p:txBody>
      </p:sp>
      <p:sp>
        <p:nvSpPr>
          <p:cNvPr id="7" name="TextBox 6"/>
          <p:cNvSpPr txBox="1"/>
          <p:nvPr/>
        </p:nvSpPr>
        <p:spPr>
          <a:xfrm>
            <a:off x="762000" y="3581400"/>
            <a:ext cx="7848600" cy="1077218"/>
          </a:xfrm>
          <a:prstGeom prst="rect">
            <a:avLst/>
          </a:prstGeom>
          <a:noFill/>
        </p:spPr>
        <p:txBody>
          <a:bodyPr wrap="square" rtlCol="0">
            <a:spAutoFit/>
          </a:bodyPr>
          <a:lstStyle/>
          <a:p>
            <a:r>
              <a:rPr lang="en-US" sz="3200" b="1" dirty="0" smtClean="0">
                <a:solidFill>
                  <a:schemeClr val="bg1"/>
                </a:solidFill>
                <a:effectLst>
                  <a:outerShdw blurRad="50800" dist="38100" dir="8100000" algn="tr" rotWithShape="0">
                    <a:prstClr val="black">
                      <a:alpha val="40000"/>
                    </a:prstClr>
                  </a:outerShdw>
                </a:effectLst>
                <a:latin typeface="Segoe Print" pitchFamily="2" charset="0"/>
              </a:rPr>
              <a:t>Pleasure/riding horses or boarding:</a:t>
            </a:r>
          </a:p>
          <a:p>
            <a:r>
              <a:rPr lang="en-US" sz="3200" b="1" dirty="0" smtClean="0">
                <a:solidFill>
                  <a:schemeClr val="bg1"/>
                </a:solidFill>
                <a:effectLst>
                  <a:outerShdw blurRad="50800" dist="38100" dir="8100000" algn="tr" rotWithShape="0">
                    <a:prstClr val="black">
                      <a:alpha val="40000"/>
                    </a:prstClr>
                  </a:outerShdw>
                </a:effectLst>
                <a:latin typeface="Segoe Print" pitchFamily="2" charset="0"/>
              </a:rPr>
              <a:t>          Not CAUV qualified</a:t>
            </a:r>
            <a:endParaRPr lang="en-US" sz="3200" b="1" dirty="0">
              <a:solidFill>
                <a:schemeClr val="bg1"/>
              </a:solidFill>
              <a:effectLst>
                <a:outerShdw blurRad="50800" dist="38100" dir="8100000" algn="tr" rotWithShape="0">
                  <a:prstClr val="black">
                    <a:alpha val="40000"/>
                  </a:prstClr>
                </a:outerShdw>
              </a:effectLst>
              <a:latin typeface="Segoe Print" pitchFamily="2" charset="0"/>
            </a:endParaRPr>
          </a:p>
        </p:txBody>
      </p:sp>
    </p:spTree>
    <p:extLst>
      <p:ext uri="{BB962C8B-B14F-4D97-AF65-F5344CB8AC3E}">
        <p14:creationId xmlns:p14="http://schemas.microsoft.com/office/powerpoint/2010/main" val="201656126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4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MediaBookmark" delay="0">
                        <p:tgtEl>
                          <p14:bmkTgt spid="4" bmkName="Bookmark 1"/>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childTnLst>
                        </p:cTn>
                      </p:par>
                    </p:childTnLst>
                  </p:cTn>
                  <p:nextCondLst>
                    <p:cond evt="onMediaBookmark" delay="0">
                      <p:tgtEl>
                        <p14:bmkTgt spid="4" bmkName="Bookmark 1"/>
                      </p:tgtEl>
                    </p:cond>
                  </p:nextCondLst>
                </p:seq>
                <p:seq concurrent="1" nextAc="seek">
                  <p:cTn id="18" restart="whenNotActive" fill="hold" evtFilter="cancelBubble" nodeType="interactiveSeq">
                    <p:stCondLst>
                      <p:cond evt="onMediaBookmark" delay="0">
                        <p:tgtEl>
                          <p14:bmkTgt spid="4" bmkName="Bookmark 2"/>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grpId="1" nodeType="afterEffect">
                                      <p:stCondLst>
                                        <p:cond delay="0"/>
                                      </p:stCondLst>
                                      <p:childTnLst>
                                        <p:animEffect transition="out" filter="fade">
                                          <p:cBhvr>
                                            <p:cTn id="22" dur="1000"/>
                                            <p:tgtEl>
                                              <p:spTgt spid="2"/>
                                            </p:tgtEl>
                                          </p:cBhvr>
                                        </p:animEffect>
                                        <p:set>
                                          <p:cBhvr>
                                            <p:cTn id="23" dur="1" fill="hold">
                                              <p:stCondLst>
                                                <p:cond delay="999"/>
                                              </p:stCondLst>
                                            </p:cTn>
                                            <p:tgtEl>
                                              <p:spTgt spid="2"/>
                                            </p:tgtEl>
                                            <p:attrNameLst>
                                              <p:attrName>style.visibility</p:attrName>
                                            </p:attrNameLst>
                                          </p:cBhvr>
                                          <p:to>
                                            <p:strVal val="hidden"/>
                                          </p:to>
                                        </p:se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childTnLst>
                                    </p:cTn>
                                  </p:par>
                                </p:childTnLst>
                              </p:cTn>
                            </p:par>
                          </p:childTnLst>
                        </p:cTn>
                      </p:par>
                    </p:childTnLst>
                  </p:cTn>
                  <p:nextCondLst>
                    <p:cond evt="onMediaBookmark" delay="0">
                      <p:tgtEl>
                        <p14:bmkTgt spid="4" bmkName="Bookmark 2"/>
                      </p:tgtEl>
                    </p:cond>
                  </p:nextCondLst>
                </p:seq>
                <p:seq concurrent="1" nextAc="seek">
                  <p:cTn id="28" restart="whenNotActive" fill="hold" evtFilter="cancelBubble" nodeType="interactiveSeq">
                    <p:stCondLst>
                      <p:cond evt="onMediaBookmark" delay="0">
                        <p:tgtEl>
                          <p14:bmkTgt spid="4" bmkName="Bookmark 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afterEffect">
                                      <p:stCondLst>
                                        <p:cond delay="0"/>
                                      </p:stCondLst>
                                      <p:childTnLst>
                                        <p:animEffect transition="out" filter="fade">
                                          <p:cBhvr>
                                            <p:cTn id="32" dur="1000"/>
                                            <p:tgtEl>
                                              <p:spTgt spid="5"/>
                                            </p:tgtEl>
                                          </p:cBhvr>
                                        </p:animEffect>
                                        <p:set>
                                          <p:cBhvr>
                                            <p:cTn id="33" dur="1" fill="hold">
                                              <p:stCondLst>
                                                <p:cond delay="999"/>
                                              </p:stCondLst>
                                            </p:cTn>
                                            <p:tgtEl>
                                              <p:spTgt spid="5"/>
                                            </p:tgtEl>
                                            <p:attrNameLst>
                                              <p:attrName>style.visibility</p:attrName>
                                            </p:attrNameLst>
                                          </p:cBhvr>
                                          <p:to>
                                            <p:strVal val="hidden"/>
                                          </p:to>
                                        </p:se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childTnLst>
                                    </p:cTn>
                                  </p:par>
                                </p:childTnLst>
                              </p:cTn>
                            </p:par>
                            <p:par>
                              <p:cTn id="38" fill="hold">
                                <p:stCondLst>
                                  <p:cond delay="2000"/>
                                </p:stCondLst>
                                <p:childTnLst>
                                  <p:par>
                                    <p:cTn id="39" presetID="10" presetClass="exit" presetSubtype="0" fill="hold" grpId="1" nodeType="afterEffect">
                                      <p:stCondLst>
                                        <p:cond delay="2000"/>
                                      </p:stCondLst>
                                      <p:childTnLst>
                                        <p:animEffect transition="out" filter="fade">
                                          <p:cBhvr>
                                            <p:cTn id="40" dur="1000"/>
                                            <p:tgtEl>
                                              <p:spTgt spid="6"/>
                                            </p:tgtEl>
                                          </p:cBhvr>
                                        </p:animEffect>
                                        <p:set>
                                          <p:cBhvr>
                                            <p:cTn id="41"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4" bmkName="Bookmark 3"/>
                      </p:tgtEl>
                    </p:cond>
                  </p:nextCondLst>
                </p:seq>
                <p:seq concurrent="1" nextAc="seek">
                  <p:cTn id="42" restart="whenNotActive" fill="hold" evtFilter="cancelBubble" nodeType="interactiveSeq">
                    <p:stCondLst>
                      <p:cond evt="onMediaBookmark" delay="0">
                        <p:tgtEl>
                          <p14:bmkTgt spid="4" bmkName="Bookmark 4"/>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childTnLst>
                                    </p:cTn>
                                  </p:par>
                                </p:childTnLst>
                              </p:cTn>
                            </p:par>
                            <p:par>
                              <p:cTn id="48" fill="hold">
                                <p:stCondLst>
                                  <p:cond delay="1000"/>
                                </p:stCondLst>
                                <p:childTnLst>
                                  <p:par>
                                    <p:cTn id="49" presetID="10" presetClass="exit" presetSubtype="0" fill="hold" grpId="1" nodeType="afterEffect">
                                      <p:stCondLst>
                                        <p:cond delay="1000"/>
                                      </p:stCondLst>
                                      <p:childTnLst>
                                        <p:animEffect transition="out" filter="fade">
                                          <p:cBhvr>
                                            <p:cTn id="50" dur="2000"/>
                                            <p:tgtEl>
                                              <p:spTgt spid="7"/>
                                            </p:tgtEl>
                                          </p:cBhvr>
                                        </p:animEffect>
                                        <p:set>
                                          <p:cBhvr>
                                            <p:cTn id="51"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4" bmkName="Bookmark 4"/>
                      </p:tgtEl>
                    </p:cond>
                  </p:nextCondLst>
                </p:seq>
              </p:childTnLst>
            </p:cTn>
          </p:par>
        </p:tnLst>
        <p:bldLst>
          <p:bldP spid="2" grpId="0"/>
          <p:bldP spid="2" grpId="1"/>
          <p:bldP spid="5" grpId="0"/>
          <p:bldP spid="5" grpId="1"/>
          <p:bldP spid="6" grpId="0"/>
          <p:bldP spid="6" grpId="1"/>
          <p:bldP spid="7" grpId="0"/>
          <p:bldP spid="7"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4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r>
              <a:rPr lang="en-US" dirty="0" smtClean="0">
                <a:latin typeface="Segoe Print" panose="02000600000000000000" pitchFamily="2" charset="0"/>
              </a:rPr>
              <a:t>Rules</a:t>
            </a:r>
            <a:endParaRPr lang="en-US" dirty="0">
              <a:latin typeface="Segoe Print" panose="02000600000000000000" pitchFamily="2" charset="0"/>
            </a:endParaRPr>
          </a:p>
        </p:txBody>
      </p:sp>
      <p:sp>
        <p:nvSpPr>
          <p:cNvPr id="3" name="Content Placeholder 2"/>
          <p:cNvSpPr>
            <a:spLocks noGrp="1"/>
          </p:cNvSpPr>
          <p:nvPr>
            <p:ph idx="1"/>
          </p:nvPr>
        </p:nvSpPr>
        <p:spPr>
          <a:xfrm>
            <a:off x="457200" y="1600200"/>
            <a:ext cx="8229600" cy="4800600"/>
          </a:xfrm>
        </p:spPr>
        <p:txBody>
          <a:bodyPr>
            <a:normAutofit/>
          </a:bodyPr>
          <a:lstStyle/>
          <a:p>
            <a:pPr lvl="1"/>
            <a:r>
              <a:rPr lang="en-US" sz="3600" dirty="0" smtClean="0">
                <a:solidFill>
                  <a:schemeClr val="tx2"/>
                </a:solidFill>
                <a:latin typeface="Segoe Print" panose="02000600000000000000" pitchFamily="2" charset="0"/>
              </a:rPr>
              <a:t>The main thing is that the property continues to be a commercially active farm (with the intent to make money) and has been for at least 3 years</a:t>
            </a:r>
          </a:p>
          <a:p>
            <a:pPr lvl="2"/>
            <a:r>
              <a:rPr lang="en-US" sz="3300" dirty="0" smtClean="0">
                <a:solidFill>
                  <a:schemeClr val="tx2"/>
                </a:solidFill>
                <a:latin typeface="Segoe Print" panose="02000600000000000000" pitchFamily="2" charset="0"/>
              </a:rPr>
              <a:t>If the use changes to non-farm, recoupment charges will apply</a:t>
            </a:r>
            <a:endParaRPr lang="en-US" sz="3300" dirty="0">
              <a:solidFill>
                <a:schemeClr val="tx2"/>
              </a:solidFill>
              <a:latin typeface="Segoe Print" panose="02000600000000000000" pitchFamily="2" charset="0"/>
            </a:endParaRPr>
          </a:p>
        </p:txBody>
      </p:sp>
    </p:spTree>
    <p:extLst>
      <p:ext uri="{BB962C8B-B14F-4D97-AF65-F5344CB8AC3E}">
        <p14:creationId xmlns:p14="http://schemas.microsoft.com/office/powerpoint/2010/main" val="25958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par>
                          <p:cTn id="8" fill="hold">
                            <p:stCondLst>
                              <p:cond delay="2500"/>
                            </p:stCondLst>
                            <p:childTnLst>
                              <p:par>
                                <p:cTn id="9" presetID="10" presetClass="entr" presetSubtype="0" fill="hold" nodeType="afterEffect">
                                  <p:stCondLst>
                                    <p:cond delay="1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r>
              <a:rPr lang="en-US" dirty="0" smtClean="0">
                <a:latin typeface="Segoe Print" panose="02000600000000000000" pitchFamily="2" charset="0"/>
              </a:rPr>
              <a:t>Rules</a:t>
            </a:r>
            <a:endParaRPr lang="en-US" dirty="0">
              <a:latin typeface="Segoe Print" panose="02000600000000000000" pitchFamily="2" charset="0"/>
            </a:endParaRPr>
          </a:p>
        </p:txBody>
      </p:sp>
      <p:sp>
        <p:nvSpPr>
          <p:cNvPr id="3" name="Content Placeholder 2"/>
          <p:cNvSpPr>
            <a:spLocks noGrp="1"/>
          </p:cNvSpPr>
          <p:nvPr>
            <p:ph idx="1"/>
          </p:nvPr>
        </p:nvSpPr>
        <p:spPr>
          <a:xfrm>
            <a:off x="457200" y="1600200"/>
            <a:ext cx="8229600" cy="4800600"/>
          </a:xfrm>
        </p:spPr>
        <p:txBody>
          <a:bodyPr>
            <a:normAutofit/>
          </a:bodyPr>
          <a:lstStyle/>
          <a:p>
            <a:pPr lvl="1"/>
            <a:r>
              <a:rPr lang="en-US" sz="3600" dirty="0" smtClean="0">
                <a:solidFill>
                  <a:schemeClr val="tx2"/>
                </a:solidFill>
                <a:latin typeface="Segoe Print" panose="02000600000000000000" pitchFamily="2" charset="0"/>
              </a:rPr>
              <a:t>Recoupment charges follow the property – Why?</a:t>
            </a:r>
          </a:p>
          <a:p>
            <a:pPr lvl="3"/>
            <a:r>
              <a:rPr lang="en-US" sz="3200" dirty="0" smtClean="0">
                <a:solidFill>
                  <a:schemeClr val="tx2"/>
                </a:solidFill>
                <a:latin typeface="Segoe Print" panose="02000600000000000000" pitchFamily="2" charset="0"/>
              </a:rPr>
              <a:t>It’s a lien against the property</a:t>
            </a:r>
          </a:p>
          <a:p>
            <a:pPr lvl="3"/>
            <a:r>
              <a:rPr lang="en-US" sz="3200" dirty="0" smtClean="0">
                <a:solidFill>
                  <a:schemeClr val="tx2"/>
                </a:solidFill>
                <a:latin typeface="Segoe Print" panose="02000600000000000000" pitchFamily="2" charset="0"/>
              </a:rPr>
              <a:t>The new owner is generally the one who changes use</a:t>
            </a:r>
            <a:endParaRPr lang="en-US" sz="3200" dirty="0">
              <a:solidFill>
                <a:schemeClr val="tx2"/>
              </a:solidFill>
              <a:latin typeface="Segoe Print" panose="02000600000000000000" pitchFamily="2" charset="0"/>
            </a:endParaRPr>
          </a:p>
        </p:txBody>
      </p:sp>
    </p:spTree>
    <p:extLst>
      <p:ext uri="{BB962C8B-B14F-4D97-AF65-F5344CB8AC3E}">
        <p14:creationId xmlns:p14="http://schemas.microsoft.com/office/powerpoint/2010/main" val="276260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par>
                          <p:cTn id="8" fill="hold">
                            <p:stCondLst>
                              <p:cond delay="2500"/>
                            </p:stCondLst>
                            <p:childTnLst>
                              <p:par>
                                <p:cTn id="9" presetID="10" presetClass="entr" presetSubtype="0" fill="hold" nodeType="afterEffect">
                                  <p:stCondLst>
                                    <p:cond delay="1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p:stCondLst>
                              <p:cond delay="5000"/>
                            </p:stCondLst>
                            <p:childTnLst>
                              <p:par>
                                <p:cTn id="13" presetID="10" presetClass="entr" presetSubtype="0" fill="hold" nodeType="afterEffect">
                                  <p:stCondLst>
                                    <p:cond delay="1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7696200" cy="1162050"/>
          </a:xfrm>
        </p:spPr>
        <p:txBody>
          <a:bodyPr/>
          <a:lstStyle/>
          <a:p>
            <a:r>
              <a:rPr lang="en-US" sz="4600" dirty="0" smtClean="0">
                <a:latin typeface="Segoe Print" panose="02000600000000000000" pitchFamily="2" charset="0"/>
              </a:rPr>
              <a:t>Appealing Removal from the CAUV Program</a:t>
            </a:r>
            <a:endParaRPr lang="en-US" sz="4600" dirty="0">
              <a:latin typeface="Segoe Print" panose="02000600000000000000" pitchFamily="2"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16155595"/>
              </p:ext>
            </p:extLst>
          </p:nvPr>
        </p:nvGraphicFramePr>
        <p:xfrm>
          <a:off x="4114800" y="1905000"/>
          <a:ext cx="4102894" cy="36695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p:cNvSpPr>
            <a:spLocks noGrp="1"/>
          </p:cNvSpPr>
          <p:nvPr>
            <p:ph type="body" sz="half" idx="2"/>
          </p:nvPr>
        </p:nvSpPr>
        <p:spPr/>
        <p:txBody>
          <a:bodyPr>
            <a:noAutofit/>
          </a:bodyPr>
          <a:lstStyle/>
          <a:p>
            <a:r>
              <a:rPr lang="en-US" sz="2000" dirty="0" smtClean="0">
                <a:solidFill>
                  <a:schemeClr val="tx2"/>
                </a:solidFill>
                <a:latin typeface="Segoe Print" panose="02000600000000000000" pitchFamily="2" charset="0"/>
              </a:rPr>
              <a:t>Property owners that believe they should not have been removed from the CAUV program have a right to appeal the decision of the county auditor with the Board of Revision.</a:t>
            </a:r>
          </a:p>
          <a:p>
            <a:r>
              <a:rPr lang="en-US" sz="2000" b="1" dirty="0" smtClean="0">
                <a:solidFill>
                  <a:schemeClr val="tx2"/>
                </a:solidFill>
                <a:latin typeface="Segoe Print" panose="02000600000000000000" pitchFamily="2" charset="0"/>
              </a:rPr>
              <a:t>Board of Revision:</a:t>
            </a:r>
          </a:p>
          <a:p>
            <a:pPr>
              <a:spcBef>
                <a:spcPts val="0"/>
              </a:spcBef>
            </a:pPr>
            <a:r>
              <a:rPr lang="en-US" sz="1800" dirty="0" smtClean="0">
                <a:solidFill>
                  <a:schemeClr val="tx2"/>
                </a:solidFill>
                <a:latin typeface="Segoe Print" panose="02000600000000000000" pitchFamily="2" charset="0"/>
              </a:rPr>
              <a:t>County Auditor</a:t>
            </a:r>
          </a:p>
          <a:p>
            <a:pPr>
              <a:spcBef>
                <a:spcPts val="0"/>
              </a:spcBef>
            </a:pPr>
            <a:r>
              <a:rPr lang="en-US" sz="1800" dirty="0" smtClean="0">
                <a:solidFill>
                  <a:schemeClr val="tx2"/>
                </a:solidFill>
                <a:latin typeface="Segoe Print" panose="02000600000000000000" pitchFamily="2" charset="0"/>
              </a:rPr>
              <a:t>County Commissioner</a:t>
            </a:r>
          </a:p>
          <a:p>
            <a:pPr>
              <a:spcBef>
                <a:spcPts val="0"/>
              </a:spcBef>
            </a:pPr>
            <a:r>
              <a:rPr lang="en-US" sz="1800" dirty="0" smtClean="0">
                <a:solidFill>
                  <a:schemeClr val="tx2"/>
                </a:solidFill>
                <a:latin typeface="Segoe Print" panose="02000600000000000000" pitchFamily="2" charset="0"/>
              </a:rPr>
              <a:t>County Treasurer</a:t>
            </a:r>
            <a:endParaRPr lang="en-US" sz="1800" dirty="0">
              <a:solidFill>
                <a:schemeClr val="tx2"/>
              </a:solidFill>
              <a:latin typeface="Segoe Print" panose="02000600000000000000" pitchFamily="2" charset="0"/>
            </a:endParaRPr>
          </a:p>
        </p:txBody>
      </p:sp>
    </p:spTree>
    <p:extLst>
      <p:ext uri="{BB962C8B-B14F-4D97-AF65-F5344CB8AC3E}">
        <p14:creationId xmlns:p14="http://schemas.microsoft.com/office/powerpoint/2010/main" val="36934456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r>
              <a:rPr lang="en-US" dirty="0" smtClean="0">
                <a:latin typeface="Segoe Print" panose="02000600000000000000" pitchFamily="2" charset="0"/>
              </a:rPr>
              <a:t>Rules</a:t>
            </a:r>
            <a:endParaRPr lang="en-US" dirty="0">
              <a:latin typeface="Segoe Print" panose="02000600000000000000" pitchFamily="2" charset="0"/>
            </a:endParaRPr>
          </a:p>
        </p:txBody>
      </p:sp>
      <p:sp>
        <p:nvSpPr>
          <p:cNvPr id="3" name="Content Placeholder 2"/>
          <p:cNvSpPr>
            <a:spLocks noGrp="1"/>
          </p:cNvSpPr>
          <p:nvPr>
            <p:ph idx="1"/>
          </p:nvPr>
        </p:nvSpPr>
        <p:spPr>
          <a:xfrm>
            <a:off x="457200" y="1600200"/>
            <a:ext cx="8229600" cy="4800600"/>
          </a:xfrm>
        </p:spPr>
        <p:txBody>
          <a:bodyPr>
            <a:normAutofit/>
          </a:bodyPr>
          <a:lstStyle/>
          <a:p>
            <a:r>
              <a:rPr lang="en-US" sz="2800" b="1" dirty="0" smtClean="0">
                <a:solidFill>
                  <a:schemeClr val="tx2"/>
                </a:solidFill>
                <a:latin typeface="Segoe Print" panose="02000600000000000000" pitchFamily="2" charset="0"/>
              </a:rPr>
              <a:t>What else is required?</a:t>
            </a:r>
            <a:endParaRPr lang="en-US" sz="2800" b="1" dirty="0">
              <a:solidFill>
                <a:schemeClr val="tx2"/>
              </a:solidFill>
              <a:latin typeface="Segoe Print" panose="02000600000000000000" pitchFamily="2" charset="0"/>
            </a:endParaRPr>
          </a:p>
          <a:p>
            <a:pPr lvl="1"/>
            <a:r>
              <a:rPr lang="en-US" sz="2800" dirty="0" smtClean="0">
                <a:solidFill>
                  <a:schemeClr val="tx2"/>
                </a:solidFill>
                <a:latin typeface="Segoe Print" panose="02000600000000000000" pitchFamily="2" charset="0"/>
              </a:rPr>
              <a:t>Continue commercial farming activity</a:t>
            </a:r>
            <a:endParaRPr lang="en-US" sz="2800" dirty="0">
              <a:solidFill>
                <a:schemeClr val="tx2"/>
              </a:solidFill>
              <a:latin typeface="Segoe Print" panose="02000600000000000000" pitchFamily="2" charset="0"/>
            </a:endParaRPr>
          </a:p>
          <a:p>
            <a:pPr lvl="1"/>
            <a:r>
              <a:rPr lang="en-US" sz="2800" dirty="0" smtClean="0">
                <a:solidFill>
                  <a:schemeClr val="tx2"/>
                </a:solidFill>
                <a:latin typeface="Segoe Print" panose="02000600000000000000" pitchFamily="2" charset="0"/>
              </a:rPr>
              <a:t>File initial application for new land in program</a:t>
            </a:r>
            <a:endParaRPr lang="en-US" sz="2800" dirty="0">
              <a:solidFill>
                <a:schemeClr val="tx2"/>
              </a:solidFill>
              <a:latin typeface="Segoe Print" panose="02000600000000000000" pitchFamily="2" charset="0"/>
            </a:endParaRPr>
          </a:p>
          <a:p>
            <a:pPr lvl="1"/>
            <a:r>
              <a:rPr lang="en-US" sz="2800" dirty="0" smtClean="0">
                <a:solidFill>
                  <a:schemeClr val="tx2"/>
                </a:solidFill>
                <a:latin typeface="Segoe Print" panose="02000600000000000000" pitchFamily="2" charset="0"/>
              </a:rPr>
              <a:t>File timely renewal application every year</a:t>
            </a:r>
            <a:endParaRPr lang="en-US" sz="2800" dirty="0">
              <a:solidFill>
                <a:schemeClr val="tx2"/>
              </a:solidFill>
              <a:latin typeface="Segoe Print" panose="02000600000000000000" pitchFamily="2" charset="0"/>
            </a:endParaRPr>
          </a:p>
          <a:p>
            <a:pPr lvl="1"/>
            <a:r>
              <a:rPr lang="en-US" sz="2800" dirty="0" smtClean="0">
                <a:solidFill>
                  <a:schemeClr val="tx2"/>
                </a:solidFill>
                <a:latin typeface="Segoe Print" panose="02000600000000000000" pitchFamily="2" charset="0"/>
              </a:rPr>
              <a:t>Provide income information if &lt; 10 farmed acres</a:t>
            </a:r>
            <a:endParaRPr lang="en-US" sz="2800" dirty="0">
              <a:solidFill>
                <a:schemeClr val="tx2"/>
              </a:solidFill>
              <a:latin typeface="Segoe Print" panose="02000600000000000000" pitchFamily="2" charset="0"/>
            </a:endParaRPr>
          </a:p>
          <a:p>
            <a:pPr lvl="1"/>
            <a:r>
              <a:rPr lang="en-US" sz="2800" dirty="0" smtClean="0">
                <a:solidFill>
                  <a:schemeClr val="tx2"/>
                </a:solidFill>
                <a:latin typeface="Segoe Print" panose="02000600000000000000" pitchFamily="2" charset="0"/>
              </a:rPr>
              <a:t>Cooperate with periodic CAUV audits</a:t>
            </a:r>
            <a:endParaRPr lang="en-US" sz="2800" dirty="0">
              <a:solidFill>
                <a:schemeClr val="tx2"/>
              </a:solidFill>
              <a:latin typeface="Segoe Print" panose="02000600000000000000" pitchFamily="2" charset="0"/>
            </a:endParaRPr>
          </a:p>
          <a:p>
            <a:pPr lvl="1"/>
            <a:endParaRPr lang="en-US" dirty="0">
              <a:solidFill>
                <a:schemeClr val="tx2"/>
              </a:solidFill>
              <a:latin typeface="Segoe Print" panose="02000600000000000000" pitchFamily="2" charset="0"/>
            </a:endParaRPr>
          </a:p>
        </p:txBody>
      </p:sp>
    </p:spTree>
    <p:extLst>
      <p:ext uri="{BB962C8B-B14F-4D97-AF65-F5344CB8AC3E}">
        <p14:creationId xmlns:p14="http://schemas.microsoft.com/office/powerpoint/2010/main" val="145717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500"/>
                            </p:stCondLst>
                            <p:childTnLst>
                              <p:par>
                                <p:cTn id="9" presetID="1" presetClass="entr" presetSubtype="0" fill="hold"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1249"/>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52600"/>
            <a:ext cx="8229600" cy="2877312"/>
          </a:xfrm>
        </p:spPr>
        <p:txBody>
          <a:bodyPr>
            <a:normAutofit fontScale="90000"/>
          </a:bodyPr>
          <a:lstStyle/>
          <a:p>
            <a:pPr algn="ctr"/>
            <a:r>
              <a:rPr lang="en-US" dirty="0" smtClean="0">
                <a:latin typeface="Segoe Print" panose="02000600000000000000" pitchFamily="2" charset="0"/>
              </a:rPr>
              <a:t/>
            </a:r>
            <a:br>
              <a:rPr lang="en-US" dirty="0" smtClean="0">
                <a:latin typeface="Segoe Print" panose="02000600000000000000" pitchFamily="2" charset="0"/>
              </a:rPr>
            </a:br>
            <a:r>
              <a:rPr lang="en-US" dirty="0" smtClean="0">
                <a:latin typeface="Segoe Print" panose="02000600000000000000" pitchFamily="2" charset="0"/>
              </a:rPr>
              <a:t/>
            </a:r>
            <a:br>
              <a:rPr lang="en-US" dirty="0" smtClean="0">
                <a:latin typeface="Segoe Print" panose="02000600000000000000" pitchFamily="2" charset="0"/>
              </a:rPr>
            </a:br>
            <a:r>
              <a:rPr lang="en-US" dirty="0">
                <a:latin typeface="Segoe Print" panose="02000600000000000000" pitchFamily="2" charset="0"/>
              </a:rPr>
              <a:t/>
            </a:r>
            <a:br>
              <a:rPr lang="en-US" dirty="0">
                <a:latin typeface="Segoe Print" panose="02000600000000000000" pitchFamily="2" charset="0"/>
              </a:rPr>
            </a:br>
            <a:r>
              <a:rPr lang="en-US" dirty="0" smtClean="0">
                <a:latin typeface="Segoe Print" panose="02000600000000000000" pitchFamily="2" charset="0"/>
              </a:rPr>
              <a:t/>
            </a:r>
            <a:br>
              <a:rPr lang="en-US" dirty="0" smtClean="0">
                <a:latin typeface="Segoe Print" panose="02000600000000000000" pitchFamily="2" charset="0"/>
              </a:rPr>
            </a:br>
            <a:r>
              <a:rPr lang="en-US" dirty="0">
                <a:latin typeface="Segoe Print" panose="02000600000000000000" pitchFamily="2" charset="0"/>
              </a:rPr>
              <a:t/>
            </a:r>
            <a:br>
              <a:rPr lang="en-US" dirty="0">
                <a:latin typeface="Segoe Print" panose="02000600000000000000" pitchFamily="2" charset="0"/>
              </a:rPr>
            </a:br>
            <a:r>
              <a:rPr lang="en-US" dirty="0" smtClean="0">
                <a:latin typeface="Segoe Print" panose="02000600000000000000" pitchFamily="2" charset="0"/>
              </a:rPr>
              <a:t/>
            </a:r>
            <a:br>
              <a:rPr lang="en-US" dirty="0" smtClean="0">
                <a:latin typeface="Segoe Print" panose="02000600000000000000" pitchFamily="2" charset="0"/>
              </a:rPr>
            </a:br>
            <a:r>
              <a:rPr lang="en-US" dirty="0">
                <a:latin typeface="Segoe Print" panose="02000600000000000000" pitchFamily="2" charset="0"/>
              </a:rPr>
              <a:t/>
            </a:r>
            <a:br>
              <a:rPr lang="en-US" dirty="0">
                <a:latin typeface="Segoe Print" panose="02000600000000000000" pitchFamily="2" charset="0"/>
              </a:rPr>
            </a:br>
            <a:r>
              <a:rPr lang="en-US" sz="5600" dirty="0" smtClean="0">
                <a:latin typeface="Segoe Print" panose="02000600000000000000" pitchFamily="2" charset="0"/>
              </a:rPr>
              <a:t>CAUV Property</a:t>
            </a:r>
            <a:br>
              <a:rPr lang="en-US" sz="5600" dirty="0" smtClean="0">
                <a:latin typeface="Segoe Print" panose="02000600000000000000" pitchFamily="2" charset="0"/>
              </a:rPr>
            </a:br>
            <a:r>
              <a:rPr lang="en-US" sz="5600" dirty="0" smtClean="0">
                <a:latin typeface="Segoe Print" panose="02000600000000000000" pitchFamily="2" charset="0"/>
              </a:rPr>
              <a:t> Tips</a:t>
            </a:r>
            <a:br>
              <a:rPr lang="en-US" sz="5600" dirty="0" smtClean="0">
                <a:latin typeface="Segoe Print" panose="02000600000000000000" pitchFamily="2" charset="0"/>
              </a:rPr>
            </a:br>
            <a:endParaRPr lang="en-US" sz="5600" dirty="0">
              <a:latin typeface="Segoe Print" panose="02000600000000000000" pitchFamily="2" charset="0"/>
            </a:endParaRPr>
          </a:p>
        </p:txBody>
      </p:sp>
    </p:spTree>
    <p:extLst>
      <p:ext uri="{BB962C8B-B14F-4D97-AF65-F5344CB8AC3E}">
        <p14:creationId xmlns:p14="http://schemas.microsoft.com/office/powerpoint/2010/main" val="21253179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r>
              <a:rPr lang="en-US" dirty="0" smtClean="0">
                <a:latin typeface="Segoe Print" panose="02000600000000000000" pitchFamily="2" charset="0"/>
              </a:rPr>
              <a:t>Tips</a:t>
            </a:r>
            <a:endParaRPr lang="en-US" dirty="0">
              <a:latin typeface="Segoe Print" panose="02000600000000000000" pitchFamily="2" charset="0"/>
            </a:endParaRPr>
          </a:p>
        </p:txBody>
      </p:sp>
      <p:sp>
        <p:nvSpPr>
          <p:cNvPr id="3" name="Content Placeholder 2"/>
          <p:cNvSpPr>
            <a:spLocks noGrp="1"/>
          </p:cNvSpPr>
          <p:nvPr>
            <p:ph idx="1"/>
          </p:nvPr>
        </p:nvSpPr>
        <p:spPr>
          <a:xfrm>
            <a:off x="457200" y="1600200"/>
            <a:ext cx="8229600" cy="4800600"/>
          </a:xfrm>
        </p:spPr>
        <p:txBody>
          <a:bodyPr>
            <a:normAutofit/>
          </a:bodyPr>
          <a:lstStyle/>
          <a:p>
            <a:r>
              <a:rPr lang="en-US" sz="3400" dirty="0" smtClean="0">
                <a:solidFill>
                  <a:schemeClr val="tx2"/>
                </a:solidFill>
                <a:latin typeface="Segoe Print" panose="02000600000000000000" pitchFamily="2" charset="0"/>
              </a:rPr>
              <a:t>Don’t miss the statutory deadline</a:t>
            </a:r>
          </a:p>
          <a:p>
            <a:pPr marL="0" indent="0">
              <a:buNone/>
            </a:pPr>
            <a:endParaRPr lang="en-US" sz="3400" dirty="0" smtClean="0">
              <a:solidFill>
                <a:schemeClr val="tx2"/>
              </a:solidFill>
              <a:latin typeface="Segoe Print" panose="02000600000000000000" pitchFamily="2" charset="0"/>
            </a:endParaRPr>
          </a:p>
          <a:p>
            <a:r>
              <a:rPr lang="en-US" sz="3400" dirty="0" smtClean="0">
                <a:solidFill>
                  <a:schemeClr val="tx2"/>
                </a:solidFill>
                <a:latin typeface="Segoe Print" panose="02000600000000000000" pitchFamily="2" charset="0"/>
              </a:rPr>
              <a:t>Do NOT ignore any correspondence from the Auditor’s Office.</a:t>
            </a:r>
          </a:p>
          <a:p>
            <a:pPr lvl="1"/>
            <a:r>
              <a:rPr lang="en-US" sz="2800" dirty="0" smtClean="0">
                <a:solidFill>
                  <a:schemeClr val="tx2"/>
                </a:solidFill>
                <a:latin typeface="Segoe Print" panose="02000600000000000000" pitchFamily="2" charset="0"/>
              </a:rPr>
              <a:t>Many people disqualify their property by not renewing or providing requested information</a:t>
            </a:r>
            <a:endParaRPr lang="en-US" sz="2800" dirty="0">
              <a:solidFill>
                <a:schemeClr val="tx2"/>
              </a:solidFill>
              <a:latin typeface="Segoe Print" panose="02000600000000000000" pitchFamily="2" charset="0"/>
            </a:endParaRPr>
          </a:p>
          <a:p>
            <a:pPr lvl="1"/>
            <a:endParaRPr lang="en-US" dirty="0">
              <a:solidFill>
                <a:schemeClr val="tx2"/>
              </a:solidFill>
              <a:latin typeface="Segoe Print" panose="02000600000000000000" pitchFamily="2" charset="0"/>
            </a:endParaRPr>
          </a:p>
        </p:txBody>
      </p:sp>
    </p:spTree>
    <p:extLst>
      <p:ext uri="{BB962C8B-B14F-4D97-AF65-F5344CB8AC3E}">
        <p14:creationId xmlns:p14="http://schemas.microsoft.com/office/powerpoint/2010/main" val="331735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1000"/>
                                        <p:tgtEl>
                                          <p:spTgt spid="3">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100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r>
              <a:rPr lang="en-US" dirty="0" smtClean="0">
                <a:latin typeface="Segoe Print" panose="02000600000000000000" pitchFamily="2" charset="0"/>
              </a:rPr>
              <a:t>Tips</a:t>
            </a:r>
            <a:endParaRPr lang="en-US" dirty="0">
              <a:latin typeface="Segoe Print" panose="02000600000000000000" pitchFamily="2" charset="0"/>
            </a:endParaRPr>
          </a:p>
        </p:txBody>
      </p:sp>
      <p:sp>
        <p:nvSpPr>
          <p:cNvPr id="3" name="Content Placeholder 2"/>
          <p:cNvSpPr>
            <a:spLocks noGrp="1"/>
          </p:cNvSpPr>
          <p:nvPr>
            <p:ph idx="1"/>
          </p:nvPr>
        </p:nvSpPr>
        <p:spPr>
          <a:xfrm>
            <a:off x="457200" y="1600200"/>
            <a:ext cx="8229600" cy="4800600"/>
          </a:xfrm>
        </p:spPr>
        <p:txBody>
          <a:bodyPr>
            <a:normAutofit/>
          </a:bodyPr>
          <a:lstStyle/>
          <a:p>
            <a:r>
              <a:rPr lang="en-US" sz="3400" dirty="0" smtClean="0">
                <a:solidFill>
                  <a:schemeClr val="tx2"/>
                </a:solidFill>
                <a:latin typeface="Segoe Print" panose="02000600000000000000" pitchFamily="2" charset="0"/>
              </a:rPr>
              <a:t>Keep records of agricultural sales</a:t>
            </a:r>
            <a:endParaRPr lang="en-US" sz="3400" dirty="0">
              <a:solidFill>
                <a:schemeClr val="tx2"/>
              </a:solidFill>
              <a:latin typeface="Segoe Print" panose="02000600000000000000" pitchFamily="2" charset="0"/>
            </a:endParaRPr>
          </a:p>
          <a:p>
            <a:pPr lvl="1"/>
            <a:r>
              <a:rPr lang="en-US" sz="2800" dirty="0" smtClean="0">
                <a:solidFill>
                  <a:schemeClr val="tx2"/>
                </a:solidFill>
                <a:latin typeface="Segoe Print" panose="02000600000000000000" pitchFamily="2" charset="0"/>
              </a:rPr>
              <a:t>This is critical if you are farming less than 10 acres or if you are renting another person’s small parcel</a:t>
            </a:r>
          </a:p>
          <a:p>
            <a:pPr marL="393192" lvl="1" indent="0">
              <a:buNone/>
            </a:pPr>
            <a:endParaRPr lang="en-US" sz="2800" dirty="0" smtClean="0">
              <a:solidFill>
                <a:schemeClr val="tx2"/>
              </a:solidFill>
              <a:latin typeface="Segoe Print" panose="02000600000000000000" pitchFamily="2" charset="0"/>
            </a:endParaRPr>
          </a:p>
          <a:p>
            <a:r>
              <a:rPr lang="en-US" sz="3400" dirty="0" smtClean="0">
                <a:solidFill>
                  <a:schemeClr val="tx2"/>
                </a:solidFill>
                <a:latin typeface="Segoe Print" panose="02000600000000000000" pitchFamily="2" charset="0"/>
              </a:rPr>
              <a:t>If your crop is commercial timber, keep your forestry management plan (FMP) current</a:t>
            </a:r>
            <a:endParaRPr lang="en-US" sz="3400" dirty="0">
              <a:solidFill>
                <a:schemeClr val="tx2"/>
              </a:solidFill>
              <a:latin typeface="Segoe Print" panose="02000600000000000000" pitchFamily="2" charset="0"/>
            </a:endParaRPr>
          </a:p>
          <a:p>
            <a:pPr lvl="1"/>
            <a:r>
              <a:rPr lang="en-US" sz="2800" dirty="0" smtClean="0">
                <a:solidFill>
                  <a:schemeClr val="tx2"/>
                </a:solidFill>
                <a:latin typeface="Segoe Print" panose="02000600000000000000" pitchFamily="2" charset="0"/>
              </a:rPr>
              <a:t>The typical FMP expires in 10 years</a:t>
            </a:r>
            <a:endParaRPr lang="en-US" sz="2800" dirty="0">
              <a:solidFill>
                <a:schemeClr val="tx2"/>
              </a:solidFill>
              <a:latin typeface="Segoe Print" panose="02000600000000000000" pitchFamily="2" charset="0"/>
            </a:endParaRPr>
          </a:p>
          <a:p>
            <a:pPr lvl="1"/>
            <a:endParaRPr lang="en-US" dirty="0">
              <a:solidFill>
                <a:schemeClr val="tx2"/>
              </a:solidFill>
              <a:latin typeface="Segoe Print" panose="02000600000000000000" pitchFamily="2" charset="0"/>
            </a:endParaRPr>
          </a:p>
          <a:p>
            <a:pPr lvl="1"/>
            <a:endParaRPr lang="en-US" dirty="0">
              <a:solidFill>
                <a:schemeClr val="tx2"/>
              </a:solidFill>
              <a:latin typeface="Segoe Print" panose="02000600000000000000" pitchFamily="2" charset="0"/>
            </a:endParaRPr>
          </a:p>
        </p:txBody>
      </p:sp>
    </p:spTree>
    <p:extLst>
      <p:ext uri="{BB962C8B-B14F-4D97-AF65-F5344CB8AC3E}">
        <p14:creationId xmlns:p14="http://schemas.microsoft.com/office/powerpoint/2010/main" val="36607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2500"/>
                            </p:stCondLst>
                            <p:childTnLst>
                              <p:par>
                                <p:cTn id="9" presetID="10" presetClass="entr" presetSubtype="0" fill="hold"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p:stCondLst>
                              <p:cond delay="4500"/>
                            </p:stCondLst>
                            <p:childTnLst>
                              <p:par>
                                <p:cTn id="13" presetID="10" presetClass="entr" presetSubtype="0" fill="hold" nodeType="afterEffect">
                                  <p:stCondLst>
                                    <p:cond delay="100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1000"/>
                                        <p:tgtEl>
                                          <p:spTgt spid="3">
                                            <p:txEl>
                                              <p:pRg st="3" end="3"/>
                                            </p:txEl>
                                          </p:spTgt>
                                        </p:tgtEl>
                                      </p:cBhvr>
                                    </p:animEffect>
                                  </p:childTnLst>
                                </p:cTn>
                              </p:par>
                            </p:childTnLst>
                          </p:cTn>
                        </p:par>
                        <p:par>
                          <p:cTn id="16" fill="hold">
                            <p:stCondLst>
                              <p:cond delay="6500"/>
                            </p:stCondLst>
                            <p:childTnLst>
                              <p:par>
                                <p:cTn id="17" presetID="10" presetClass="entr" presetSubtype="0" fill="hold" nodeType="afterEffect">
                                  <p:stCondLst>
                                    <p:cond delay="100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2877312"/>
          </a:xfrm>
        </p:spPr>
        <p:txBody>
          <a:bodyPr/>
          <a:lstStyle/>
          <a:p>
            <a:pPr algn="ctr"/>
            <a:r>
              <a:rPr lang="en-US" dirty="0" smtClean="0">
                <a:latin typeface="Segoe Print" panose="02000600000000000000" pitchFamily="2" charset="0"/>
              </a:rPr>
              <a:t>CAUV Property Reappraisals</a:t>
            </a:r>
            <a:endParaRPr lang="en-US" dirty="0">
              <a:latin typeface="Segoe Print" panose="02000600000000000000" pitchFamily="2" charset="0"/>
            </a:endParaRPr>
          </a:p>
        </p:txBody>
      </p:sp>
    </p:spTree>
    <p:extLst>
      <p:ext uri="{BB962C8B-B14F-4D97-AF65-F5344CB8AC3E}">
        <p14:creationId xmlns:p14="http://schemas.microsoft.com/office/powerpoint/2010/main" val="27405060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r>
              <a:rPr lang="en-US" dirty="0" smtClean="0">
                <a:latin typeface="Segoe Print" panose="02000600000000000000" pitchFamily="2" charset="0"/>
              </a:rPr>
              <a:t>Tips</a:t>
            </a:r>
            <a:endParaRPr lang="en-US" dirty="0">
              <a:latin typeface="Segoe Print" panose="02000600000000000000" pitchFamily="2" charset="0"/>
            </a:endParaRPr>
          </a:p>
        </p:txBody>
      </p:sp>
      <p:sp>
        <p:nvSpPr>
          <p:cNvPr id="3" name="Content Placeholder 2"/>
          <p:cNvSpPr>
            <a:spLocks noGrp="1"/>
          </p:cNvSpPr>
          <p:nvPr>
            <p:ph idx="1"/>
          </p:nvPr>
        </p:nvSpPr>
        <p:spPr>
          <a:xfrm>
            <a:off x="457200" y="1600200"/>
            <a:ext cx="8229600" cy="4800600"/>
          </a:xfrm>
        </p:spPr>
        <p:txBody>
          <a:bodyPr>
            <a:normAutofit/>
          </a:bodyPr>
          <a:lstStyle/>
          <a:p>
            <a:r>
              <a:rPr lang="en-US" sz="3400" dirty="0" smtClean="0">
                <a:solidFill>
                  <a:schemeClr val="tx2"/>
                </a:solidFill>
                <a:latin typeface="Segoe Print" panose="02000600000000000000" pitchFamily="2" charset="0"/>
              </a:rPr>
              <a:t>If your property is recouped and you don’t agree – File a timely Board of Revision Form </a:t>
            </a:r>
          </a:p>
          <a:p>
            <a:pPr marL="0" indent="0">
              <a:buNone/>
            </a:pPr>
            <a:endParaRPr lang="en-US" sz="3400" dirty="0" smtClean="0">
              <a:solidFill>
                <a:schemeClr val="tx2"/>
              </a:solidFill>
              <a:latin typeface="Segoe Print" panose="02000600000000000000" pitchFamily="2" charset="0"/>
            </a:endParaRPr>
          </a:p>
          <a:p>
            <a:r>
              <a:rPr lang="en-US" sz="3400" dirty="0" smtClean="0">
                <a:solidFill>
                  <a:schemeClr val="tx2"/>
                </a:solidFill>
                <a:latin typeface="Segoe Print" panose="02000600000000000000" pitchFamily="2" charset="0"/>
              </a:rPr>
              <a:t>Call </a:t>
            </a:r>
            <a:r>
              <a:rPr lang="en-US" sz="3400" dirty="0">
                <a:solidFill>
                  <a:schemeClr val="tx2"/>
                </a:solidFill>
                <a:latin typeface="Segoe Print" panose="02000600000000000000" pitchFamily="2" charset="0"/>
              </a:rPr>
              <a:t>the Auditor’s Office with any questions</a:t>
            </a:r>
          </a:p>
          <a:p>
            <a:pPr lvl="1"/>
            <a:r>
              <a:rPr lang="en-US" sz="2800" dirty="0">
                <a:solidFill>
                  <a:schemeClr val="tx2"/>
                </a:solidFill>
                <a:latin typeface="Segoe Print" panose="02000600000000000000" pitchFamily="2" charset="0"/>
              </a:rPr>
              <a:t>We are happy to help </a:t>
            </a:r>
            <a:r>
              <a:rPr lang="en-US" sz="2800" dirty="0" smtClean="0">
                <a:solidFill>
                  <a:schemeClr val="tx2"/>
                </a:solidFill>
                <a:latin typeface="Segoe Print" panose="02000600000000000000" pitchFamily="2" charset="0"/>
              </a:rPr>
              <a:t>you!</a:t>
            </a:r>
            <a:endParaRPr lang="en-US" sz="2800" dirty="0">
              <a:solidFill>
                <a:schemeClr val="tx2"/>
              </a:solidFill>
              <a:latin typeface="Segoe Print" panose="02000600000000000000" pitchFamily="2" charset="0"/>
            </a:endParaRPr>
          </a:p>
          <a:p>
            <a:pPr lvl="1"/>
            <a:endParaRPr lang="en-US" dirty="0">
              <a:solidFill>
                <a:schemeClr val="tx2"/>
              </a:solidFill>
              <a:latin typeface="Segoe Print" panose="02000600000000000000" pitchFamily="2" charset="0"/>
            </a:endParaRPr>
          </a:p>
          <a:p>
            <a:pPr lvl="1"/>
            <a:endParaRPr lang="en-US" dirty="0">
              <a:solidFill>
                <a:schemeClr val="tx2"/>
              </a:solidFill>
              <a:latin typeface="Segoe Print" panose="02000600000000000000" pitchFamily="2" charset="0"/>
            </a:endParaRPr>
          </a:p>
        </p:txBody>
      </p:sp>
    </p:spTree>
    <p:extLst>
      <p:ext uri="{BB962C8B-B14F-4D97-AF65-F5344CB8AC3E}">
        <p14:creationId xmlns:p14="http://schemas.microsoft.com/office/powerpoint/2010/main" val="60195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1000"/>
                                        <p:tgtEl>
                                          <p:spTgt spid="3">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100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52600"/>
            <a:ext cx="8229600" cy="1600200"/>
          </a:xfrm>
        </p:spPr>
        <p:txBody>
          <a:bodyPr>
            <a:normAutofit fontScale="90000"/>
          </a:bodyPr>
          <a:lstStyle/>
          <a:p>
            <a:pPr algn="ctr"/>
            <a:r>
              <a:rPr lang="en-US" dirty="0" smtClean="0">
                <a:latin typeface="Segoe Print" panose="02000600000000000000" pitchFamily="2" charset="0"/>
              </a:rPr>
              <a:t/>
            </a:r>
            <a:br>
              <a:rPr lang="en-US" dirty="0" smtClean="0">
                <a:latin typeface="Segoe Print" panose="02000600000000000000" pitchFamily="2" charset="0"/>
              </a:rPr>
            </a:br>
            <a:r>
              <a:rPr lang="en-US" dirty="0" smtClean="0">
                <a:latin typeface="Segoe Print" panose="02000600000000000000" pitchFamily="2" charset="0"/>
              </a:rPr>
              <a:t/>
            </a:r>
            <a:br>
              <a:rPr lang="en-US" dirty="0" smtClean="0">
                <a:latin typeface="Segoe Print" panose="02000600000000000000" pitchFamily="2" charset="0"/>
              </a:rPr>
            </a:br>
            <a:r>
              <a:rPr lang="en-US" dirty="0">
                <a:latin typeface="Segoe Print" panose="02000600000000000000" pitchFamily="2" charset="0"/>
              </a:rPr>
              <a:t/>
            </a:r>
            <a:br>
              <a:rPr lang="en-US" dirty="0">
                <a:latin typeface="Segoe Print" panose="02000600000000000000" pitchFamily="2" charset="0"/>
              </a:rPr>
            </a:br>
            <a:r>
              <a:rPr lang="en-US" dirty="0" smtClean="0">
                <a:latin typeface="Segoe Print" panose="02000600000000000000" pitchFamily="2" charset="0"/>
              </a:rPr>
              <a:t/>
            </a:r>
            <a:br>
              <a:rPr lang="en-US" dirty="0" smtClean="0">
                <a:latin typeface="Segoe Print" panose="02000600000000000000" pitchFamily="2" charset="0"/>
              </a:rPr>
            </a:br>
            <a:r>
              <a:rPr lang="en-US" dirty="0">
                <a:latin typeface="Segoe Print" panose="02000600000000000000" pitchFamily="2" charset="0"/>
              </a:rPr>
              <a:t/>
            </a:r>
            <a:br>
              <a:rPr lang="en-US" dirty="0">
                <a:latin typeface="Segoe Print" panose="02000600000000000000" pitchFamily="2" charset="0"/>
              </a:rPr>
            </a:br>
            <a:r>
              <a:rPr lang="en-US" dirty="0" smtClean="0">
                <a:latin typeface="Segoe Print" panose="02000600000000000000" pitchFamily="2" charset="0"/>
              </a:rPr>
              <a:t/>
            </a:r>
            <a:br>
              <a:rPr lang="en-US" dirty="0" smtClean="0">
                <a:latin typeface="Segoe Print" panose="02000600000000000000" pitchFamily="2" charset="0"/>
              </a:rPr>
            </a:br>
            <a:r>
              <a:rPr lang="en-US" dirty="0">
                <a:latin typeface="Segoe Print" panose="02000600000000000000" pitchFamily="2" charset="0"/>
              </a:rPr>
              <a:t/>
            </a:r>
            <a:br>
              <a:rPr lang="en-US" dirty="0">
                <a:latin typeface="Segoe Print" panose="02000600000000000000" pitchFamily="2" charset="0"/>
              </a:rPr>
            </a:br>
            <a:r>
              <a:rPr lang="en-US" sz="5600" dirty="0" smtClean="0">
                <a:latin typeface="Segoe Print" panose="02000600000000000000" pitchFamily="2" charset="0"/>
              </a:rPr>
              <a:t>Other Resources</a:t>
            </a:r>
            <a:endParaRPr lang="en-US" sz="5600" dirty="0">
              <a:latin typeface="Segoe Print" panose="02000600000000000000" pitchFamily="2" charset="0"/>
            </a:endParaRPr>
          </a:p>
        </p:txBody>
      </p:sp>
    </p:spTree>
    <p:extLst>
      <p:ext uri="{BB962C8B-B14F-4D97-AF65-F5344CB8AC3E}">
        <p14:creationId xmlns:p14="http://schemas.microsoft.com/office/powerpoint/2010/main" val="7502718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r>
              <a:rPr lang="en-US" dirty="0" smtClean="0">
                <a:latin typeface="Segoe Print" panose="02000600000000000000" pitchFamily="2" charset="0"/>
              </a:rPr>
              <a:t>Other Resources</a:t>
            </a:r>
            <a:endParaRPr lang="en-US" dirty="0">
              <a:latin typeface="Segoe Print" panose="02000600000000000000" pitchFamily="2" charset="0"/>
            </a:endParaRPr>
          </a:p>
        </p:txBody>
      </p:sp>
      <p:sp>
        <p:nvSpPr>
          <p:cNvPr id="3" name="Content Placeholder 2"/>
          <p:cNvSpPr>
            <a:spLocks noGrp="1"/>
          </p:cNvSpPr>
          <p:nvPr>
            <p:ph idx="1"/>
          </p:nvPr>
        </p:nvSpPr>
        <p:spPr>
          <a:xfrm>
            <a:off x="457200" y="1600200"/>
            <a:ext cx="8229600" cy="4800600"/>
          </a:xfrm>
        </p:spPr>
        <p:txBody>
          <a:bodyPr>
            <a:normAutofit lnSpcReduction="10000"/>
          </a:bodyPr>
          <a:lstStyle/>
          <a:p>
            <a:r>
              <a:rPr lang="en-US" sz="3400" dirty="0" smtClean="0">
                <a:solidFill>
                  <a:schemeClr val="tx2"/>
                </a:solidFill>
                <a:latin typeface="Segoe Print" panose="02000600000000000000" pitchFamily="2" charset="0"/>
              </a:rPr>
              <a:t>Websites</a:t>
            </a:r>
          </a:p>
          <a:p>
            <a:pPr lvl="1"/>
            <a:r>
              <a:rPr lang="en-US" dirty="0" smtClean="0">
                <a:solidFill>
                  <a:schemeClr val="tx2"/>
                </a:solidFill>
                <a:latin typeface="Segoe Print" panose="02000600000000000000" pitchFamily="2" charset="0"/>
                <a:hlinkClick r:id="rId2"/>
              </a:rPr>
              <a:t>www.coshcoauditor.org</a:t>
            </a:r>
            <a:endParaRPr lang="en-US" dirty="0" smtClean="0">
              <a:solidFill>
                <a:schemeClr val="tx2"/>
              </a:solidFill>
              <a:latin typeface="Segoe Print" panose="02000600000000000000" pitchFamily="2" charset="0"/>
            </a:endParaRPr>
          </a:p>
          <a:p>
            <a:pPr lvl="2"/>
            <a:r>
              <a:rPr lang="en-US" dirty="0" smtClean="0">
                <a:solidFill>
                  <a:schemeClr val="tx2"/>
                </a:solidFill>
                <a:latin typeface="Segoe Print" panose="02000600000000000000" pitchFamily="2" charset="0"/>
              </a:rPr>
              <a:t>Searchable real estate data and property records</a:t>
            </a:r>
          </a:p>
          <a:p>
            <a:pPr lvl="1"/>
            <a:r>
              <a:rPr lang="en-US" dirty="0" smtClean="0">
                <a:solidFill>
                  <a:schemeClr val="tx2"/>
                </a:solidFill>
                <a:latin typeface="Segoe Print" panose="02000600000000000000" pitchFamily="2" charset="0"/>
                <a:hlinkClick r:id="rId3"/>
              </a:rPr>
              <a:t>www.coshoctoncounty.net/agency/auditor/</a:t>
            </a:r>
            <a:endParaRPr lang="en-US" dirty="0">
              <a:solidFill>
                <a:schemeClr val="tx2"/>
              </a:solidFill>
              <a:latin typeface="Segoe Print" panose="02000600000000000000" pitchFamily="2" charset="0"/>
            </a:endParaRPr>
          </a:p>
          <a:p>
            <a:pPr lvl="2"/>
            <a:r>
              <a:rPr lang="en-US" dirty="0" smtClean="0">
                <a:solidFill>
                  <a:schemeClr val="tx2"/>
                </a:solidFill>
                <a:latin typeface="Segoe Print" panose="02000600000000000000" pitchFamily="2" charset="0"/>
              </a:rPr>
              <a:t>General information on Auditor’s Duties</a:t>
            </a:r>
          </a:p>
          <a:p>
            <a:pPr lvl="2"/>
            <a:r>
              <a:rPr lang="en-US" dirty="0" smtClean="0">
                <a:solidFill>
                  <a:schemeClr val="tx2"/>
                </a:solidFill>
                <a:latin typeface="Segoe Print" panose="02000600000000000000" pitchFamily="2" charset="0"/>
              </a:rPr>
              <a:t>Online forms</a:t>
            </a:r>
          </a:p>
          <a:p>
            <a:pPr lvl="2"/>
            <a:r>
              <a:rPr lang="en-US" dirty="0" smtClean="0">
                <a:solidFill>
                  <a:schemeClr val="tx2"/>
                </a:solidFill>
                <a:latin typeface="Segoe Print" panose="02000600000000000000" pitchFamily="2" charset="0"/>
              </a:rPr>
              <a:t>News, data, reports</a:t>
            </a:r>
          </a:p>
          <a:p>
            <a:pPr lvl="2"/>
            <a:r>
              <a:rPr lang="en-US" dirty="0" smtClean="0">
                <a:solidFill>
                  <a:schemeClr val="tx2"/>
                </a:solidFill>
                <a:latin typeface="Segoe Print" panose="02000600000000000000" pitchFamily="2" charset="0"/>
              </a:rPr>
              <a:t>Tax reduction programs</a:t>
            </a:r>
          </a:p>
          <a:p>
            <a:pPr lvl="2"/>
            <a:r>
              <a:rPr lang="en-US" dirty="0" smtClean="0">
                <a:solidFill>
                  <a:schemeClr val="tx2"/>
                </a:solidFill>
                <a:latin typeface="Segoe Print" panose="02000600000000000000" pitchFamily="2" charset="0"/>
              </a:rPr>
              <a:t>CAUV Information, including values by soil types</a:t>
            </a:r>
          </a:p>
          <a:p>
            <a:pPr lvl="2"/>
            <a:r>
              <a:rPr lang="en-US" dirty="0" smtClean="0">
                <a:solidFill>
                  <a:schemeClr val="tx2"/>
                </a:solidFill>
                <a:latin typeface="Segoe Print" panose="02000600000000000000" pitchFamily="2" charset="0"/>
              </a:rPr>
              <a:t>Quarterly newsletter “Due Diligence” with timely issues, county and auditor’s office news, etc. </a:t>
            </a:r>
          </a:p>
          <a:p>
            <a:pPr lvl="3"/>
            <a:r>
              <a:rPr lang="en-US" dirty="0" smtClean="0">
                <a:solidFill>
                  <a:schemeClr val="tx2"/>
                </a:solidFill>
                <a:latin typeface="Segoe Print" panose="02000600000000000000" pitchFamily="2" charset="0"/>
              </a:rPr>
              <a:t>found under Newsletter &amp; Announcement tab</a:t>
            </a:r>
            <a:endParaRPr lang="en-US" dirty="0">
              <a:solidFill>
                <a:schemeClr val="tx2"/>
              </a:solidFill>
              <a:latin typeface="Segoe Print" panose="02000600000000000000" pitchFamily="2" charset="0"/>
            </a:endParaRPr>
          </a:p>
          <a:p>
            <a:pPr lvl="1"/>
            <a:endParaRPr lang="en-US" dirty="0">
              <a:solidFill>
                <a:schemeClr val="tx2"/>
              </a:solidFill>
              <a:latin typeface="Segoe Print" panose="02000600000000000000" pitchFamily="2" charset="0"/>
            </a:endParaRPr>
          </a:p>
        </p:txBody>
      </p:sp>
    </p:spTree>
    <p:extLst>
      <p:ext uri="{BB962C8B-B14F-4D97-AF65-F5344CB8AC3E}">
        <p14:creationId xmlns:p14="http://schemas.microsoft.com/office/powerpoint/2010/main" val="378979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childTnLst>
                                </p:cTn>
                              </p:par>
                            </p:childTnLst>
                          </p:cTn>
                        </p:par>
                        <p:par>
                          <p:cTn id="20" fill="hold">
                            <p:stCondLst>
                              <p:cond delay="8000"/>
                            </p:stCondLst>
                            <p:childTnLst>
                              <p:par>
                                <p:cTn id="21" presetID="10" presetClass="entr" presetSubtype="0" fill="hold" nodeType="afterEffect">
                                  <p:stCondLst>
                                    <p:cond delay="10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childTnLst>
                                </p:cTn>
                              </p:par>
                            </p:childTnLst>
                          </p:cTn>
                        </p:par>
                        <p:par>
                          <p:cTn id="24" fill="hold">
                            <p:stCondLst>
                              <p:cond delay="10000"/>
                            </p:stCondLst>
                            <p:childTnLst>
                              <p:par>
                                <p:cTn id="25" presetID="10" presetClass="entr" presetSubtype="0" fill="hold" nodeType="afterEffect">
                                  <p:stCondLst>
                                    <p:cond delay="10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childTnLst>
                                </p:cTn>
                              </p:par>
                            </p:childTnLst>
                          </p:cTn>
                        </p:par>
                        <p:par>
                          <p:cTn id="28" fill="hold">
                            <p:stCondLst>
                              <p:cond delay="12000"/>
                            </p:stCondLst>
                            <p:childTnLst>
                              <p:par>
                                <p:cTn id="29" presetID="10" presetClass="entr" presetSubtype="0" fill="hold" nodeType="afterEffect">
                                  <p:stCondLst>
                                    <p:cond delay="100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childTnLst>
                                </p:cTn>
                              </p:par>
                            </p:childTnLst>
                          </p:cTn>
                        </p:par>
                        <p:par>
                          <p:cTn id="32" fill="hold">
                            <p:stCondLst>
                              <p:cond delay="14000"/>
                            </p:stCondLst>
                            <p:childTnLst>
                              <p:par>
                                <p:cTn id="33" presetID="10" presetClass="entr" presetSubtype="0" fill="hold" nodeType="afterEffect">
                                  <p:stCondLst>
                                    <p:cond delay="100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childTnLst>
                                </p:cTn>
                              </p:par>
                            </p:childTnLst>
                          </p:cTn>
                        </p:par>
                        <p:par>
                          <p:cTn id="36" fill="hold">
                            <p:stCondLst>
                              <p:cond delay="16000"/>
                            </p:stCondLst>
                            <p:childTnLst>
                              <p:par>
                                <p:cTn id="37" presetID="10" presetClass="entr" presetSubtype="0" fill="hold" nodeType="afterEffect">
                                  <p:stCondLst>
                                    <p:cond delay="100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1000"/>
                                        <p:tgtEl>
                                          <p:spTgt spid="3">
                                            <p:txEl>
                                              <p:pRg st="8" end="8"/>
                                            </p:txEl>
                                          </p:spTgt>
                                        </p:tgtEl>
                                      </p:cBhvr>
                                    </p:animEffect>
                                  </p:childTnLst>
                                </p:cTn>
                              </p:par>
                            </p:childTnLst>
                          </p:cTn>
                        </p:par>
                        <p:par>
                          <p:cTn id="40" fill="hold">
                            <p:stCondLst>
                              <p:cond delay="18000"/>
                            </p:stCondLst>
                            <p:childTnLst>
                              <p:par>
                                <p:cTn id="41" presetID="10" presetClass="entr" presetSubtype="0" fill="hold" nodeType="afterEffect">
                                  <p:stCondLst>
                                    <p:cond delay="100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1000"/>
                                        <p:tgtEl>
                                          <p:spTgt spid="3">
                                            <p:txEl>
                                              <p:pRg st="9" end="9"/>
                                            </p:txEl>
                                          </p:spTgt>
                                        </p:tgtEl>
                                      </p:cBhvr>
                                    </p:animEffect>
                                  </p:childTnLst>
                                </p:cTn>
                              </p:par>
                            </p:childTnLst>
                          </p:cTn>
                        </p:par>
                        <p:par>
                          <p:cTn id="44" fill="hold">
                            <p:stCondLst>
                              <p:cond delay="20000"/>
                            </p:stCondLst>
                            <p:childTnLst>
                              <p:par>
                                <p:cTn id="45" presetID="10" presetClass="entr" presetSubtype="0" fill="hold" nodeType="afterEffect">
                                  <p:stCondLst>
                                    <p:cond delay="100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2953512"/>
          </a:xfrm>
        </p:spPr>
        <p:txBody>
          <a:bodyPr/>
          <a:lstStyle/>
          <a:p>
            <a:pPr algn="ctr"/>
            <a:r>
              <a:rPr lang="en-US" dirty="0" smtClean="0">
                <a:latin typeface="Segoe Print" panose="02000600000000000000" pitchFamily="2" charset="0"/>
              </a:rPr>
              <a:t>Questions?</a:t>
            </a:r>
            <a:endParaRPr lang="en-US" dirty="0">
              <a:latin typeface="Segoe Print" panose="02000600000000000000" pitchFamily="2" charset="0"/>
            </a:endParaRPr>
          </a:p>
        </p:txBody>
      </p:sp>
      <p:pic>
        <p:nvPicPr>
          <p:cNvPr id="1028" name="Picture 4" descr="C:\Users\chrissycks\AppData\Local\Microsoft\Windows\Temporary Internet Files\Content.IE5\AGWC801P\dglxasset[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51544" y="3497229"/>
            <a:ext cx="1074771" cy="2149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9795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Segoe Print" panose="02000600000000000000" pitchFamily="2" charset="0"/>
              </a:rPr>
              <a:t>Reappraisals</a:t>
            </a:r>
            <a:endParaRPr lang="en-US" dirty="0">
              <a:latin typeface="Segoe Print" panose="02000600000000000000" pitchFamily="2" charset="0"/>
            </a:endParaRPr>
          </a:p>
        </p:txBody>
      </p:sp>
      <p:sp>
        <p:nvSpPr>
          <p:cNvPr id="3" name="Content Placeholder 2"/>
          <p:cNvSpPr>
            <a:spLocks noGrp="1"/>
          </p:cNvSpPr>
          <p:nvPr>
            <p:ph idx="1"/>
          </p:nvPr>
        </p:nvSpPr>
        <p:spPr>
          <a:xfrm>
            <a:off x="457200" y="1935480"/>
            <a:ext cx="8229600" cy="4236720"/>
          </a:xfrm>
        </p:spPr>
        <p:txBody>
          <a:bodyPr>
            <a:normAutofit fontScale="85000" lnSpcReduction="20000"/>
          </a:bodyPr>
          <a:lstStyle/>
          <a:p>
            <a:r>
              <a:rPr lang="en-US" sz="3200" dirty="0" smtClean="0">
                <a:solidFill>
                  <a:schemeClr val="tx2"/>
                </a:solidFill>
                <a:latin typeface="Segoe Print" panose="02000600000000000000" pitchFamily="2" charset="0"/>
              </a:rPr>
              <a:t>State law requires the auditor to do a county-wide reappraisal every 6 years and a triennial update every 3</a:t>
            </a:r>
            <a:r>
              <a:rPr lang="en-US" sz="3200" baseline="30000" dirty="0" smtClean="0">
                <a:solidFill>
                  <a:schemeClr val="tx2"/>
                </a:solidFill>
                <a:latin typeface="Segoe Print" panose="02000600000000000000" pitchFamily="2" charset="0"/>
              </a:rPr>
              <a:t>rd</a:t>
            </a:r>
            <a:r>
              <a:rPr lang="en-US" sz="3200" dirty="0" smtClean="0">
                <a:solidFill>
                  <a:schemeClr val="tx2"/>
                </a:solidFill>
                <a:latin typeface="Segoe Print" panose="02000600000000000000" pitchFamily="2" charset="0"/>
              </a:rPr>
              <a:t> year after a reappraisal</a:t>
            </a:r>
          </a:p>
          <a:p>
            <a:pPr lvl="1"/>
            <a:r>
              <a:rPr lang="en-US" sz="3000" dirty="0" smtClean="0">
                <a:solidFill>
                  <a:schemeClr val="tx2"/>
                </a:solidFill>
                <a:latin typeface="Segoe Print" panose="02000600000000000000" pitchFamily="2" charset="0"/>
              </a:rPr>
              <a:t>The reappraisal is complete and the Fair Market Values have been set for the 2015 tax year (payable in 2016)</a:t>
            </a:r>
          </a:p>
          <a:p>
            <a:r>
              <a:rPr lang="en-US" sz="3200" dirty="0" smtClean="0">
                <a:solidFill>
                  <a:schemeClr val="tx2"/>
                </a:solidFill>
                <a:latin typeface="Segoe Print" panose="02000600000000000000" pitchFamily="2" charset="0"/>
              </a:rPr>
              <a:t>Unless there has been new construction or demolition of structures, taxes paid during calendar year 2015 were based on market and/or CAUV values dated January 1, 2012</a:t>
            </a:r>
          </a:p>
        </p:txBody>
      </p:sp>
    </p:spTree>
    <p:extLst>
      <p:ext uri="{BB962C8B-B14F-4D97-AF65-F5344CB8AC3E}">
        <p14:creationId xmlns:p14="http://schemas.microsoft.com/office/powerpoint/2010/main" val="61074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latin typeface="Segoe Print" panose="02000600000000000000" pitchFamily="2" charset="0"/>
              </a:rPr>
              <a:t>CAUV Soil Values</a:t>
            </a:r>
            <a:endParaRPr lang="en-US" dirty="0">
              <a:latin typeface="Segoe Print" panose="02000600000000000000" pitchFamily="2" charset="0"/>
            </a:endParaRPr>
          </a:p>
        </p:txBody>
      </p:sp>
      <p:sp>
        <p:nvSpPr>
          <p:cNvPr id="3" name="Content Placeholder 2"/>
          <p:cNvSpPr>
            <a:spLocks noGrp="1"/>
          </p:cNvSpPr>
          <p:nvPr>
            <p:ph idx="1"/>
          </p:nvPr>
        </p:nvSpPr>
        <p:spPr>
          <a:xfrm>
            <a:off x="457200" y="1447800"/>
            <a:ext cx="8229600" cy="4572000"/>
          </a:xfrm>
        </p:spPr>
        <p:txBody>
          <a:bodyPr>
            <a:noAutofit/>
          </a:bodyPr>
          <a:lstStyle/>
          <a:p>
            <a:r>
              <a:rPr lang="en-US" sz="2800" dirty="0" smtClean="0">
                <a:solidFill>
                  <a:schemeClr val="tx2"/>
                </a:solidFill>
                <a:latin typeface="Segoe Print" panose="02000600000000000000" pitchFamily="2" charset="0"/>
              </a:rPr>
              <a:t>EACH YEAR, </a:t>
            </a:r>
            <a:r>
              <a:rPr lang="en-US" sz="2800" dirty="0">
                <a:solidFill>
                  <a:schemeClr val="tx2"/>
                </a:solidFill>
                <a:latin typeface="Segoe Print" panose="02000600000000000000" pitchFamily="2" charset="0"/>
              </a:rPr>
              <a:t>the Ohio Department of Taxation sets </a:t>
            </a:r>
            <a:r>
              <a:rPr lang="en-US" sz="2800" dirty="0" smtClean="0">
                <a:solidFill>
                  <a:schemeClr val="tx2"/>
                </a:solidFill>
                <a:latin typeface="Segoe Print" panose="02000600000000000000" pitchFamily="2" charset="0"/>
              </a:rPr>
              <a:t>use </a:t>
            </a:r>
            <a:r>
              <a:rPr lang="en-US" sz="2800" dirty="0">
                <a:solidFill>
                  <a:schemeClr val="tx2"/>
                </a:solidFill>
                <a:latin typeface="Segoe Print" panose="02000600000000000000" pitchFamily="2" charset="0"/>
              </a:rPr>
              <a:t>values for each of Ohio's soil types</a:t>
            </a:r>
            <a:r>
              <a:rPr lang="en-US" sz="2800" dirty="0" smtClean="0">
                <a:solidFill>
                  <a:schemeClr val="tx2"/>
                </a:solidFill>
                <a:latin typeface="Segoe Print" panose="02000600000000000000" pitchFamily="2" charset="0"/>
              </a:rPr>
              <a:t>.</a:t>
            </a:r>
          </a:p>
          <a:p>
            <a:r>
              <a:rPr lang="en-US" sz="2800" dirty="0" smtClean="0">
                <a:solidFill>
                  <a:schemeClr val="tx2"/>
                </a:solidFill>
                <a:latin typeface="Segoe Print" panose="02000600000000000000" pitchFamily="2" charset="0"/>
              </a:rPr>
              <a:t>The Auditor is ordered to implement the most current agricultural use values during a reappraisal or a triennial update.</a:t>
            </a:r>
          </a:p>
          <a:p>
            <a:r>
              <a:rPr lang="en-US" sz="2800" dirty="0" smtClean="0">
                <a:solidFill>
                  <a:schemeClr val="tx2"/>
                </a:solidFill>
                <a:latin typeface="Segoe Print" panose="02000600000000000000" pitchFamily="2" charset="0"/>
              </a:rPr>
              <a:t>CAUV Trivia:</a:t>
            </a:r>
          </a:p>
          <a:p>
            <a:pPr lvl="1"/>
            <a:r>
              <a:rPr lang="en-US" dirty="0" smtClean="0">
                <a:solidFill>
                  <a:schemeClr val="tx2"/>
                </a:solidFill>
                <a:latin typeface="Segoe Print" panose="02000600000000000000" pitchFamily="2" charset="0"/>
              </a:rPr>
              <a:t>Coshocton County has 96 different soil types.</a:t>
            </a:r>
          </a:p>
          <a:p>
            <a:pPr lvl="1"/>
            <a:r>
              <a:rPr lang="en-US" dirty="0" smtClean="0">
                <a:solidFill>
                  <a:schemeClr val="tx2"/>
                </a:solidFill>
                <a:latin typeface="Segoe Print" panose="02000600000000000000" pitchFamily="2" charset="0"/>
              </a:rPr>
              <a:t>2015 Values did not change for any land with greater than a 12 degree slope.</a:t>
            </a:r>
          </a:p>
          <a:p>
            <a:endParaRPr lang="en-US" sz="2800" dirty="0" smtClean="0">
              <a:solidFill>
                <a:schemeClr val="tx2"/>
              </a:solidFill>
              <a:latin typeface="Segoe Print" panose="02000600000000000000" pitchFamily="2" charset="0"/>
            </a:endParaRPr>
          </a:p>
        </p:txBody>
      </p:sp>
    </p:spTree>
    <p:extLst>
      <p:ext uri="{BB962C8B-B14F-4D97-AF65-F5344CB8AC3E}">
        <p14:creationId xmlns:p14="http://schemas.microsoft.com/office/powerpoint/2010/main" val="206062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1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2000"/>
                            </p:stCondLst>
                            <p:childTnLst>
                              <p:par>
                                <p:cTn id="9" presetID="45" presetClass="entr" presetSubtype="0" fill="hold" nodeType="afterEffect">
                                  <p:stCondLst>
                                    <p:cond delay="2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anim calcmode="lin" valueType="num">
                                      <p:cBhvr>
                                        <p:cTn id="12"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3"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par>
                          <p:cTn id="14" fill="hold">
                            <p:stCondLst>
                              <p:cond delay="6500"/>
                            </p:stCondLst>
                            <p:childTnLst>
                              <p:par>
                                <p:cTn id="15" presetID="45" presetClass="entr" presetSubtype="0" fill="hold" nodeType="afterEffect">
                                  <p:stCondLst>
                                    <p:cond delay="250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anim calcmode="lin" valueType="num">
                                      <p:cBhvr>
                                        <p:cTn id="18"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19"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par>
                          <p:cTn id="20" fill="hold">
                            <p:stCondLst>
                              <p:cond delay="11000"/>
                            </p:stCondLst>
                            <p:childTnLst>
                              <p:par>
                                <p:cTn id="21" presetID="45" presetClass="entr" presetSubtype="0" fill="hold" nodeType="afterEffect">
                                  <p:stCondLst>
                                    <p:cond delay="250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2000"/>
                                        <p:tgtEl>
                                          <p:spTgt spid="3">
                                            <p:txEl>
                                              <p:pRg st="3" end="3"/>
                                            </p:txEl>
                                          </p:spTgt>
                                        </p:tgtEl>
                                      </p:cBhvr>
                                    </p:animEffect>
                                    <p:anim calcmode="lin" valueType="num">
                                      <p:cBhvr>
                                        <p:cTn id="24"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25"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par>
                          <p:cTn id="26" fill="hold">
                            <p:stCondLst>
                              <p:cond delay="15500"/>
                            </p:stCondLst>
                            <p:childTnLst>
                              <p:par>
                                <p:cTn id="27" presetID="45" presetClass="entr" presetSubtype="0" fill="hold" nodeType="afterEffect">
                                  <p:stCondLst>
                                    <p:cond delay="250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2000"/>
                                        <p:tgtEl>
                                          <p:spTgt spid="3">
                                            <p:txEl>
                                              <p:pRg st="4" end="4"/>
                                            </p:txEl>
                                          </p:spTgt>
                                        </p:tgtEl>
                                      </p:cBhvr>
                                    </p:animEffect>
                                    <p:anim calcmode="lin" valueType="num">
                                      <p:cBhvr>
                                        <p:cTn id="30"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31" dur="20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chrissycks\AppData\Local\Microsoft\Windows\Temporary Internet Files\Content.IE5\HFRC9SP6\MM900365275[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801835"/>
            <a:ext cx="2899206" cy="27368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66344" y="381000"/>
            <a:ext cx="8229600" cy="1143000"/>
          </a:xfrm>
        </p:spPr>
        <p:txBody>
          <a:bodyPr/>
          <a:lstStyle/>
          <a:p>
            <a:r>
              <a:rPr lang="en-US" dirty="0" smtClean="0">
                <a:latin typeface="Segoe Print" panose="02000600000000000000" pitchFamily="2" charset="0"/>
              </a:rPr>
              <a:t>CAUV Soil Values</a:t>
            </a:r>
            <a:endParaRPr lang="en-US" dirty="0">
              <a:latin typeface="Segoe Print" panose="02000600000000000000" pitchFamily="2" charset="0"/>
            </a:endParaRPr>
          </a:p>
        </p:txBody>
      </p:sp>
      <p:sp>
        <p:nvSpPr>
          <p:cNvPr id="3" name="Content Placeholder 2"/>
          <p:cNvSpPr>
            <a:spLocks noGrp="1"/>
          </p:cNvSpPr>
          <p:nvPr>
            <p:ph idx="1"/>
          </p:nvPr>
        </p:nvSpPr>
        <p:spPr>
          <a:xfrm>
            <a:off x="457200" y="1600200"/>
            <a:ext cx="8458200" cy="3657600"/>
          </a:xfrm>
        </p:spPr>
        <p:txBody>
          <a:bodyPr>
            <a:normAutofit fontScale="92500" lnSpcReduction="10000"/>
          </a:bodyPr>
          <a:lstStyle/>
          <a:p>
            <a:r>
              <a:rPr lang="en-US" sz="3200" dirty="0" smtClean="0">
                <a:solidFill>
                  <a:schemeClr val="tx2"/>
                </a:solidFill>
                <a:latin typeface="Segoe Print" panose="02000600000000000000" pitchFamily="2" charset="0"/>
              </a:rPr>
              <a:t>The Ohio Department of Taxation has a public hearing each spring when they calculate annual </a:t>
            </a:r>
            <a:r>
              <a:rPr lang="en-US" sz="3200" dirty="0">
                <a:solidFill>
                  <a:schemeClr val="tx2"/>
                </a:solidFill>
                <a:latin typeface="Segoe Print" panose="02000600000000000000" pitchFamily="2" charset="0"/>
              </a:rPr>
              <a:t>CAUV values of land </a:t>
            </a:r>
            <a:r>
              <a:rPr lang="en-US" sz="3200" dirty="0" smtClean="0">
                <a:solidFill>
                  <a:schemeClr val="tx2"/>
                </a:solidFill>
                <a:latin typeface="Segoe Print" panose="02000600000000000000" pitchFamily="2" charset="0"/>
              </a:rPr>
              <a:t>with a formula using:</a:t>
            </a:r>
          </a:p>
          <a:p>
            <a:pPr marL="0" indent="0">
              <a:buNone/>
            </a:pPr>
            <a:endParaRPr lang="en-US" sz="3200" dirty="0" smtClean="0">
              <a:solidFill>
                <a:schemeClr val="tx2"/>
              </a:solidFill>
              <a:latin typeface="Segoe Print" panose="02000600000000000000" pitchFamily="2" charset="0"/>
            </a:endParaRPr>
          </a:p>
          <a:p>
            <a:pPr lvl="8"/>
            <a:r>
              <a:rPr lang="en-US" sz="2000" dirty="0" smtClean="0">
                <a:solidFill>
                  <a:schemeClr val="tx2"/>
                </a:solidFill>
                <a:latin typeface="Segoe Print" panose="02000600000000000000" pitchFamily="2" charset="0"/>
              </a:rPr>
              <a:t> </a:t>
            </a:r>
            <a:r>
              <a:rPr lang="en-US" sz="2400" dirty="0" smtClean="0">
                <a:solidFill>
                  <a:schemeClr val="tx2"/>
                </a:solidFill>
                <a:latin typeface="Segoe Print" panose="02000600000000000000" pitchFamily="2" charset="0"/>
              </a:rPr>
              <a:t>Crop yield, patterns &amp; prices</a:t>
            </a:r>
          </a:p>
          <a:p>
            <a:pPr lvl="8"/>
            <a:r>
              <a:rPr lang="en-US" sz="2400" dirty="0" smtClean="0">
                <a:solidFill>
                  <a:schemeClr val="tx2"/>
                </a:solidFill>
                <a:latin typeface="Segoe Print" panose="02000600000000000000" pitchFamily="2" charset="0"/>
              </a:rPr>
              <a:t> Non-land production costs</a:t>
            </a:r>
          </a:p>
          <a:p>
            <a:pPr lvl="8"/>
            <a:r>
              <a:rPr lang="en-US" sz="2400" dirty="0" smtClean="0">
                <a:solidFill>
                  <a:schemeClr val="tx2"/>
                </a:solidFill>
                <a:latin typeface="Segoe Print" panose="02000600000000000000" pitchFamily="2" charset="0"/>
              </a:rPr>
              <a:t> Capitalization Rate</a:t>
            </a:r>
          </a:p>
        </p:txBody>
      </p:sp>
    </p:spTree>
    <p:extLst>
      <p:ext uri="{BB962C8B-B14F-4D97-AF65-F5344CB8AC3E}">
        <p14:creationId xmlns:p14="http://schemas.microsoft.com/office/powerpoint/2010/main" val="131972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50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2000"/>
                                        <p:tgtEl>
                                          <p:spTgt spid="3">
                                            <p:txEl>
                                              <p:pRg st="2" end="2"/>
                                            </p:txEl>
                                          </p:spTgt>
                                        </p:tgtEl>
                                      </p:cBhvr>
                                    </p:animEffect>
                                  </p:childTnLst>
                                </p:cTn>
                              </p:par>
                            </p:childTnLst>
                          </p:cTn>
                        </p:par>
                        <p:par>
                          <p:cTn id="11" fill="hold">
                            <p:stCondLst>
                              <p:cond delay="2500"/>
                            </p:stCondLst>
                            <p:childTnLst>
                              <p:par>
                                <p:cTn id="12" presetID="10" presetClass="entr" presetSubtype="0" fill="hold" nodeType="after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2000"/>
                                        <p:tgtEl>
                                          <p:spTgt spid="3">
                                            <p:txEl>
                                              <p:pRg st="3" end="3"/>
                                            </p:txEl>
                                          </p:spTgt>
                                        </p:tgtEl>
                                      </p:cBhvr>
                                    </p:animEffect>
                                  </p:childTnLst>
                                </p:cTn>
                              </p:par>
                            </p:childTnLst>
                          </p:cTn>
                        </p:par>
                        <p:par>
                          <p:cTn id="15" fill="hold">
                            <p:stCondLst>
                              <p:cond delay="4500"/>
                            </p:stCondLst>
                            <p:childTnLst>
                              <p:par>
                                <p:cTn id="16" presetID="10" presetClass="entr" presetSubtype="0" fill="hold" nodeType="after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latin typeface="Segoe Print" panose="02000600000000000000" pitchFamily="2" charset="0"/>
              </a:rPr>
              <a:t>Factors Used</a:t>
            </a:r>
            <a:r>
              <a:rPr lang="en-US" sz="3500" dirty="0" smtClean="0">
                <a:latin typeface="Segoe Print" panose="02000600000000000000" pitchFamily="2" charset="0"/>
              </a:rPr>
              <a:t> (in flux) </a:t>
            </a:r>
            <a:endParaRPr lang="en-US" dirty="0">
              <a:latin typeface="Segoe Print" panose="02000600000000000000" pitchFamily="2" charset="0"/>
            </a:endParaRPr>
          </a:p>
        </p:txBody>
      </p:sp>
      <p:sp>
        <p:nvSpPr>
          <p:cNvPr id="3" name="Content Placeholder 2"/>
          <p:cNvSpPr>
            <a:spLocks noGrp="1"/>
          </p:cNvSpPr>
          <p:nvPr>
            <p:ph idx="1"/>
          </p:nvPr>
        </p:nvSpPr>
        <p:spPr>
          <a:xfrm>
            <a:off x="457200" y="1847088"/>
            <a:ext cx="8229600" cy="4553712"/>
          </a:xfrm>
        </p:spPr>
        <p:txBody>
          <a:bodyPr>
            <a:normAutofit fontScale="92500"/>
          </a:bodyPr>
          <a:lstStyle/>
          <a:p>
            <a:r>
              <a:rPr lang="en-US" dirty="0" smtClean="0">
                <a:solidFill>
                  <a:schemeClr val="tx2"/>
                </a:solidFill>
                <a:latin typeface="Segoe Print" panose="02000600000000000000" pitchFamily="2" charset="0"/>
              </a:rPr>
              <a:t>Based </a:t>
            </a:r>
            <a:r>
              <a:rPr lang="en-US" dirty="0">
                <a:solidFill>
                  <a:schemeClr val="tx2"/>
                </a:solidFill>
                <a:latin typeface="Segoe Print" panose="02000600000000000000" pitchFamily="2" charset="0"/>
              </a:rPr>
              <a:t>on 3 crops – corn, </a:t>
            </a:r>
            <a:r>
              <a:rPr lang="en-US" dirty="0" smtClean="0">
                <a:solidFill>
                  <a:schemeClr val="tx2"/>
                </a:solidFill>
                <a:latin typeface="Segoe Print" panose="02000600000000000000" pitchFamily="2" charset="0"/>
              </a:rPr>
              <a:t>soybeans</a:t>
            </a:r>
            <a:r>
              <a:rPr lang="en-US" dirty="0">
                <a:solidFill>
                  <a:schemeClr val="tx2"/>
                </a:solidFill>
                <a:latin typeface="Segoe Print" panose="02000600000000000000" pitchFamily="2" charset="0"/>
              </a:rPr>
              <a:t>, and wheat</a:t>
            </a:r>
          </a:p>
          <a:p>
            <a:r>
              <a:rPr lang="en-US" dirty="0" smtClean="0">
                <a:solidFill>
                  <a:schemeClr val="tx2"/>
                </a:solidFill>
                <a:latin typeface="Segoe Print" panose="02000600000000000000" pitchFamily="2" charset="0"/>
              </a:rPr>
              <a:t>Yields calculated from </a:t>
            </a:r>
            <a:r>
              <a:rPr lang="en-US" dirty="0">
                <a:solidFill>
                  <a:schemeClr val="tx2"/>
                </a:solidFill>
                <a:latin typeface="Segoe Print" panose="02000600000000000000" pitchFamily="2" charset="0"/>
              </a:rPr>
              <a:t>Ohio Department of Agriculture </a:t>
            </a:r>
            <a:r>
              <a:rPr lang="en-US" dirty="0" smtClean="0">
                <a:solidFill>
                  <a:schemeClr val="tx2"/>
                </a:solidFill>
                <a:latin typeface="Segoe Print" panose="02000600000000000000" pitchFamily="2" charset="0"/>
              </a:rPr>
              <a:t>actual 10-year crop </a:t>
            </a:r>
            <a:r>
              <a:rPr lang="en-US" dirty="0">
                <a:solidFill>
                  <a:schemeClr val="tx2"/>
                </a:solidFill>
                <a:latin typeface="Segoe Print" panose="02000600000000000000" pitchFamily="2" charset="0"/>
              </a:rPr>
              <a:t>yield </a:t>
            </a:r>
            <a:r>
              <a:rPr lang="en-US" dirty="0" smtClean="0">
                <a:solidFill>
                  <a:schemeClr val="tx2"/>
                </a:solidFill>
                <a:latin typeface="Segoe Print" panose="02000600000000000000" pitchFamily="2" charset="0"/>
              </a:rPr>
              <a:t>and NRCS base yields</a:t>
            </a:r>
            <a:endParaRPr lang="en-US" dirty="0">
              <a:solidFill>
                <a:schemeClr val="tx2"/>
              </a:solidFill>
              <a:latin typeface="Segoe Print" panose="02000600000000000000" pitchFamily="2" charset="0"/>
            </a:endParaRPr>
          </a:p>
          <a:p>
            <a:r>
              <a:rPr lang="en-US" dirty="0" smtClean="0">
                <a:solidFill>
                  <a:schemeClr val="tx2"/>
                </a:solidFill>
                <a:latin typeface="Segoe Print" panose="02000600000000000000" pitchFamily="2" charset="0"/>
              </a:rPr>
              <a:t>Prices </a:t>
            </a:r>
            <a:r>
              <a:rPr lang="en-US" dirty="0">
                <a:solidFill>
                  <a:schemeClr val="tx2"/>
                </a:solidFill>
                <a:latin typeface="Segoe Print" panose="02000600000000000000" pitchFamily="2" charset="0"/>
              </a:rPr>
              <a:t>– </a:t>
            </a:r>
            <a:r>
              <a:rPr lang="en-US" dirty="0" smtClean="0">
                <a:solidFill>
                  <a:schemeClr val="tx2"/>
                </a:solidFill>
                <a:latin typeface="Segoe Print" panose="02000600000000000000" pitchFamily="2" charset="0"/>
              </a:rPr>
              <a:t>survey of Ohio </a:t>
            </a:r>
            <a:r>
              <a:rPr lang="en-US" dirty="0">
                <a:solidFill>
                  <a:schemeClr val="tx2"/>
                </a:solidFill>
                <a:latin typeface="Segoe Print" panose="02000600000000000000" pitchFamily="2" charset="0"/>
              </a:rPr>
              <a:t>elevators</a:t>
            </a:r>
          </a:p>
          <a:p>
            <a:r>
              <a:rPr lang="en-US" dirty="0" smtClean="0">
                <a:solidFill>
                  <a:schemeClr val="tx2"/>
                </a:solidFill>
                <a:latin typeface="Segoe Print" panose="02000600000000000000" pitchFamily="2" charset="0"/>
              </a:rPr>
              <a:t>Cropping </a:t>
            </a:r>
            <a:r>
              <a:rPr lang="en-US" dirty="0">
                <a:solidFill>
                  <a:schemeClr val="tx2"/>
                </a:solidFill>
                <a:latin typeface="Segoe Print" panose="02000600000000000000" pitchFamily="2" charset="0"/>
              </a:rPr>
              <a:t>patterns – percent of Ohio </a:t>
            </a:r>
            <a:r>
              <a:rPr lang="en-US" dirty="0" smtClean="0">
                <a:solidFill>
                  <a:schemeClr val="tx2"/>
                </a:solidFill>
                <a:latin typeface="Segoe Print" panose="02000600000000000000" pitchFamily="2" charset="0"/>
              </a:rPr>
              <a:t>total </a:t>
            </a:r>
            <a:r>
              <a:rPr lang="en-US" dirty="0">
                <a:solidFill>
                  <a:schemeClr val="tx2"/>
                </a:solidFill>
                <a:latin typeface="Segoe Print" panose="02000600000000000000" pitchFamily="2" charset="0"/>
              </a:rPr>
              <a:t>crop</a:t>
            </a:r>
          </a:p>
          <a:p>
            <a:r>
              <a:rPr lang="en-US" dirty="0" smtClean="0">
                <a:solidFill>
                  <a:schemeClr val="tx2"/>
                </a:solidFill>
                <a:latin typeface="Segoe Print" panose="02000600000000000000" pitchFamily="2" charset="0"/>
              </a:rPr>
              <a:t>Production </a:t>
            </a:r>
            <a:r>
              <a:rPr lang="en-US" dirty="0">
                <a:solidFill>
                  <a:schemeClr val="tx2"/>
                </a:solidFill>
                <a:latin typeface="Segoe Print" panose="02000600000000000000" pitchFamily="2" charset="0"/>
              </a:rPr>
              <a:t>cost – OSU </a:t>
            </a:r>
            <a:r>
              <a:rPr lang="en-US" dirty="0" smtClean="0">
                <a:solidFill>
                  <a:schemeClr val="tx2"/>
                </a:solidFill>
                <a:latin typeface="Segoe Print" panose="02000600000000000000" pitchFamily="2" charset="0"/>
              </a:rPr>
              <a:t>data for typical crop costs</a:t>
            </a:r>
            <a:endParaRPr lang="en-US" dirty="0">
              <a:solidFill>
                <a:schemeClr val="tx2"/>
              </a:solidFill>
              <a:latin typeface="Segoe Print" panose="02000600000000000000" pitchFamily="2" charset="0"/>
            </a:endParaRPr>
          </a:p>
          <a:p>
            <a:r>
              <a:rPr lang="en-US" dirty="0" smtClean="0">
                <a:solidFill>
                  <a:schemeClr val="tx2"/>
                </a:solidFill>
                <a:latin typeface="Segoe Print" panose="02000600000000000000" pitchFamily="2" charset="0"/>
              </a:rPr>
              <a:t>Capitalization </a:t>
            </a:r>
            <a:r>
              <a:rPr lang="en-US" dirty="0">
                <a:solidFill>
                  <a:schemeClr val="tx2"/>
                </a:solidFill>
                <a:latin typeface="Segoe Print" panose="02000600000000000000" pitchFamily="2" charset="0"/>
              </a:rPr>
              <a:t>rate – </a:t>
            </a:r>
            <a:r>
              <a:rPr lang="en-US" dirty="0" smtClean="0">
                <a:solidFill>
                  <a:schemeClr val="tx2"/>
                </a:solidFill>
                <a:latin typeface="Segoe Print" panose="02000600000000000000" pitchFamily="2" charset="0"/>
              </a:rPr>
              <a:t>mortgage </a:t>
            </a:r>
            <a:r>
              <a:rPr lang="en-US" dirty="0">
                <a:solidFill>
                  <a:schemeClr val="tx2"/>
                </a:solidFill>
                <a:latin typeface="Segoe Print" panose="02000600000000000000" pitchFamily="2" charset="0"/>
              </a:rPr>
              <a:t>interest rate for </a:t>
            </a:r>
            <a:r>
              <a:rPr lang="en-US" dirty="0" smtClean="0">
                <a:solidFill>
                  <a:schemeClr val="tx2"/>
                </a:solidFill>
                <a:latin typeface="Segoe Print" panose="02000600000000000000" pitchFamily="2" charset="0"/>
              </a:rPr>
              <a:t>25 </a:t>
            </a:r>
            <a:r>
              <a:rPr lang="en-US" dirty="0">
                <a:solidFill>
                  <a:schemeClr val="tx2"/>
                </a:solidFill>
                <a:latin typeface="Segoe Print" panose="02000600000000000000" pitchFamily="2" charset="0"/>
              </a:rPr>
              <a:t>year loan from Farm credit </a:t>
            </a:r>
            <a:r>
              <a:rPr lang="en-US" dirty="0" smtClean="0">
                <a:solidFill>
                  <a:schemeClr val="tx2"/>
                </a:solidFill>
                <a:latin typeface="Segoe Print" panose="02000600000000000000" pitchFamily="2" charset="0"/>
              </a:rPr>
              <a:t>20</a:t>
            </a:r>
            <a:r>
              <a:rPr lang="en-US" dirty="0">
                <a:solidFill>
                  <a:schemeClr val="tx2"/>
                </a:solidFill>
                <a:latin typeface="Segoe Print" panose="02000600000000000000" pitchFamily="2" charset="0"/>
              </a:rPr>
              <a:t>% equity and </a:t>
            </a:r>
            <a:r>
              <a:rPr lang="en-US" dirty="0" smtClean="0">
                <a:solidFill>
                  <a:schemeClr val="tx2"/>
                </a:solidFill>
                <a:latin typeface="Segoe Print" panose="02000600000000000000" pitchFamily="2" charset="0"/>
              </a:rPr>
              <a:t>80</a:t>
            </a:r>
            <a:r>
              <a:rPr lang="en-US" dirty="0">
                <a:solidFill>
                  <a:schemeClr val="tx2"/>
                </a:solidFill>
                <a:latin typeface="Segoe Print" panose="02000600000000000000" pitchFamily="2" charset="0"/>
              </a:rPr>
              <a:t>% debt-- adjusted for tax.</a:t>
            </a:r>
          </a:p>
        </p:txBody>
      </p:sp>
    </p:spTree>
    <p:extLst>
      <p:ext uri="{BB962C8B-B14F-4D97-AF65-F5344CB8AC3E}">
        <p14:creationId xmlns:p14="http://schemas.microsoft.com/office/powerpoint/2010/main" val="87641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
                                            <p:txEl>
                                              <p:pRg st="0" end="0"/>
                                            </p:txEl>
                                          </p:spTgt>
                                        </p:tgtEl>
                                      </p:cBhvr>
                                    </p:animEffect>
                                  </p:childTnLst>
                                </p:cTn>
                              </p:par>
                            </p:childTnLst>
                          </p:cTn>
                        </p:par>
                        <p:par>
                          <p:cTn id="10" fill="hold">
                            <p:stCondLst>
                              <p:cond delay="1500"/>
                            </p:stCondLst>
                            <p:childTnLst>
                              <p:par>
                                <p:cTn id="11" presetID="53" presetClass="entr" presetSubtype="16" fill="hold" nodeType="afterEffect">
                                  <p:stCondLst>
                                    <p:cond delay="100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1000"/>
                                        <p:tgtEl>
                                          <p:spTgt spid="3">
                                            <p:txEl>
                                              <p:pRg st="1" end="1"/>
                                            </p:txEl>
                                          </p:spTgt>
                                        </p:tgtEl>
                                      </p:cBhvr>
                                    </p:animEffect>
                                  </p:childTnLst>
                                </p:cTn>
                              </p:par>
                            </p:childTnLst>
                          </p:cTn>
                        </p:par>
                        <p:par>
                          <p:cTn id="16" fill="hold">
                            <p:stCondLst>
                              <p:cond delay="3500"/>
                            </p:stCondLst>
                            <p:childTnLst>
                              <p:par>
                                <p:cTn id="17" presetID="53" presetClass="entr" presetSubtype="16" fill="hold" nodeType="afterEffect">
                                  <p:stCondLst>
                                    <p:cond delay="100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1000"/>
                                        <p:tgtEl>
                                          <p:spTgt spid="3">
                                            <p:txEl>
                                              <p:pRg st="2" end="2"/>
                                            </p:txEl>
                                          </p:spTgt>
                                        </p:tgtEl>
                                      </p:cBhvr>
                                    </p:animEffect>
                                  </p:childTnLst>
                                </p:cTn>
                              </p:par>
                            </p:childTnLst>
                          </p:cTn>
                        </p:par>
                        <p:par>
                          <p:cTn id="22" fill="hold">
                            <p:stCondLst>
                              <p:cond delay="5500"/>
                            </p:stCondLst>
                            <p:childTnLst>
                              <p:par>
                                <p:cTn id="23" presetID="53" presetClass="entr" presetSubtype="16" fill="hold" nodeType="afterEffect">
                                  <p:stCondLst>
                                    <p:cond delay="100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7" dur="1000"/>
                                        <p:tgtEl>
                                          <p:spTgt spid="3">
                                            <p:txEl>
                                              <p:pRg st="3" end="3"/>
                                            </p:txEl>
                                          </p:spTgt>
                                        </p:tgtEl>
                                      </p:cBhvr>
                                    </p:animEffect>
                                  </p:childTnLst>
                                </p:cTn>
                              </p:par>
                            </p:childTnLst>
                          </p:cTn>
                        </p:par>
                        <p:par>
                          <p:cTn id="28" fill="hold">
                            <p:stCondLst>
                              <p:cond delay="7500"/>
                            </p:stCondLst>
                            <p:childTnLst>
                              <p:par>
                                <p:cTn id="29" presetID="53" presetClass="entr" presetSubtype="16" fill="hold" nodeType="afterEffect">
                                  <p:stCondLst>
                                    <p:cond delay="100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1000"/>
                                        <p:tgtEl>
                                          <p:spTgt spid="3">
                                            <p:txEl>
                                              <p:pRg st="4" end="4"/>
                                            </p:txEl>
                                          </p:spTgt>
                                        </p:tgtEl>
                                      </p:cBhvr>
                                    </p:animEffect>
                                  </p:childTnLst>
                                </p:cTn>
                              </p:par>
                            </p:childTnLst>
                          </p:cTn>
                        </p:par>
                        <p:par>
                          <p:cTn id="34" fill="hold">
                            <p:stCondLst>
                              <p:cond delay="9500"/>
                            </p:stCondLst>
                            <p:childTnLst>
                              <p:par>
                                <p:cTn id="35" presetID="53" presetClass="entr" presetSubtype="16" fill="hold" nodeType="afterEffect">
                                  <p:stCondLst>
                                    <p:cond delay="100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1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9"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latin typeface="Segoe Print" panose="02000600000000000000" pitchFamily="2" charset="0"/>
              </a:rPr>
              <a:t>CAUV &amp; Reappraisals</a:t>
            </a:r>
            <a:endParaRPr lang="en-US" dirty="0">
              <a:latin typeface="Segoe Print" panose="02000600000000000000" pitchFamily="2" charset="0"/>
            </a:endParaRPr>
          </a:p>
        </p:txBody>
      </p:sp>
      <p:sp>
        <p:nvSpPr>
          <p:cNvPr id="3" name="Content Placeholder 2"/>
          <p:cNvSpPr>
            <a:spLocks noGrp="1"/>
          </p:cNvSpPr>
          <p:nvPr>
            <p:ph idx="1"/>
          </p:nvPr>
        </p:nvSpPr>
        <p:spPr>
          <a:xfrm>
            <a:off x="457200" y="1447800"/>
            <a:ext cx="8229600" cy="4876800"/>
          </a:xfrm>
        </p:spPr>
        <p:txBody>
          <a:bodyPr>
            <a:normAutofit lnSpcReduction="10000"/>
          </a:bodyPr>
          <a:lstStyle/>
          <a:p>
            <a:r>
              <a:rPr lang="en-US" sz="3200" dirty="0" smtClean="0">
                <a:solidFill>
                  <a:schemeClr val="tx2"/>
                </a:solidFill>
                <a:latin typeface="Segoe Print" panose="02000600000000000000" pitchFamily="2" charset="0"/>
              </a:rPr>
              <a:t>Fair market values (FMV) of rural land increased an average of 35% across the county</a:t>
            </a:r>
          </a:p>
          <a:p>
            <a:r>
              <a:rPr lang="en-US" sz="3000" dirty="0" smtClean="0">
                <a:solidFill>
                  <a:schemeClr val="tx2"/>
                </a:solidFill>
                <a:latin typeface="Segoe Print" panose="02000600000000000000" pitchFamily="2" charset="0"/>
              </a:rPr>
              <a:t>FMV - $2000 to $5200 per acre</a:t>
            </a:r>
          </a:p>
          <a:p>
            <a:r>
              <a:rPr lang="en-US" sz="3000" dirty="0" smtClean="0">
                <a:solidFill>
                  <a:schemeClr val="tx2"/>
                </a:solidFill>
                <a:latin typeface="Segoe Print" panose="02000600000000000000" pitchFamily="2" charset="0"/>
              </a:rPr>
              <a:t>CAUV values- $230 to $3320 per acre</a:t>
            </a:r>
          </a:p>
          <a:p>
            <a:r>
              <a:rPr lang="en-US" sz="3000" dirty="0" smtClean="0">
                <a:solidFill>
                  <a:schemeClr val="tx2"/>
                </a:solidFill>
                <a:latin typeface="Segoe Print" panose="02000600000000000000" pitchFamily="2" charset="0"/>
              </a:rPr>
              <a:t>Land in the CAUV program will be taxed on new CAUV Soil Values instead of FMV</a:t>
            </a:r>
          </a:p>
          <a:p>
            <a:r>
              <a:rPr lang="en-US" sz="3000" dirty="0" smtClean="0">
                <a:solidFill>
                  <a:schemeClr val="tx2"/>
                </a:solidFill>
                <a:latin typeface="Segoe Print" panose="02000600000000000000" pitchFamily="2" charset="0"/>
              </a:rPr>
              <a:t>This saves farmers an average of 70 to 80% </a:t>
            </a:r>
            <a:r>
              <a:rPr lang="en-US" sz="3000" b="1" dirty="0" smtClean="0">
                <a:solidFill>
                  <a:schemeClr val="tx2"/>
                </a:solidFill>
                <a:latin typeface="Segoe Print" panose="02000600000000000000" pitchFamily="2" charset="0"/>
              </a:rPr>
              <a:t>OF</a:t>
            </a:r>
            <a:r>
              <a:rPr lang="en-US" sz="3000" dirty="0" smtClean="0">
                <a:solidFill>
                  <a:schemeClr val="tx2"/>
                </a:solidFill>
                <a:latin typeface="Segoe Print" panose="02000600000000000000" pitchFamily="2" charset="0"/>
              </a:rPr>
              <a:t> their taxes!</a:t>
            </a:r>
            <a:endParaRPr lang="en-US" sz="3200" dirty="0" smtClean="0">
              <a:solidFill>
                <a:schemeClr val="tx2"/>
              </a:solidFill>
              <a:latin typeface="Segoe Print" panose="02000600000000000000" pitchFamily="2" charset="0"/>
            </a:endParaRPr>
          </a:p>
        </p:txBody>
      </p:sp>
    </p:spTree>
    <p:extLst>
      <p:ext uri="{BB962C8B-B14F-4D97-AF65-F5344CB8AC3E}">
        <p14:creationId xmlns:p14="http://schemas.microsoft.com/office/powerpoint/2010/main" val="315903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10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pPr algn="ctr"/>
            <a:r>
              <a:rPr lang="en-US" dirty="0" smtClean="0">
                <a:latin typeface="Segoe Print" panose="02000600000000000000" pitchFamily="2" charset="0"/>
              </a:rPr>
              <a:t>No Direct Value-to-Tax </a:t>
            </a:r>
            <a:r>
              <a:rPr lang="en-US" dirty="0">
                <a:latin typeface="Segoe Print" panose="02000600000000000000" pitchFamily="2" charset="0"/>
              </a:rPr>
              <a:t>D</a:t>
            </a:r>
            <a:r>
              <a:rPr lang="en-US" dirty="0" smtClean="0">
                <a:latin typeface="Segoe Print" panose="02000600000000000000" pitchFamily="2" charset="0"/>
              </a:rPr>
              <a:t>ollar </a:t>
            </a:r>
            <a:r>
              <a:rPr lang="en-US" dirty="0">
                <a:latin typeface="Segoe Print" panose="02000600000000000000" pitchFamily="2" charset="0"/>
              </a:rPr>
              <a:t>I</a:t>
            </a:r>
            <a:r>
              <a:rPr lang="en-US" dirty="0" smtClean="0">
                <a:latin typeface="Segoe Print" panose="02000600000000000000" pitchFamily="2" charset="0"/>
              </a:rPr>
              <a:t>ncrease</a:t>
            </a:r>
            <a:endParaRPr lang="en-US" dirty="0">
              <a:latin typeface="Segoe Print" panose="02000600000000000000" pitchFamily="2" charset="0"/>
            </a:endParaRPr>
          </a:p>
        </p:txBody>
      </p:sp>
      <p:sp>
        <p:nvSpPr>
          <p:cNvPr id="3" name="Content Placeholder 2"/>
          <p:cNvSpPr>
            <a:spLocks noGrp="1"/>
          </p:cNvSpPr>
          <p:nvPr>
            <p:ph idx="1"/>
          </p:nvPr>
        </p:nvSpPr>
        <p:spPr>
          <a:xfrm>
            <a:off x="457200" y="1447800"/>
            <a:ext cx="8229600" cy="4876800"/>
          </a:xfrm>
        </p:spPr>
        <p:txBody>
          <a:bodyPr>
            <a:normAutofit/>
          </a:bodyPr>
          <a:lstStyle/>
          <a:p>
            <a:r>
              <a:rPr lang="en-US" sz="3200" dirty="0" smtClean="0">
                <a:solidFill>
                  <a:schemeClr val="tx2"/>
                </a:solidFill>
                <a:latin typeface="Segoe Print" panose="02000600000000000000" pitchFamily="2" charset="0"/>
              </a:rPr>
              <a:t>Effective Tax Rates kick in - Just because a CAUV Value increases by 200% doesn’t mean your tax bill will increase by exactly 200%</a:t>
            </a:r>
          </a:p>
          <a:p>
            <a:pPr lvl="1"/>
            <a:r>
              <a:rPr lang="en-US" sz="2800" dirty="0" smtClean="0">
                <a:solidFill>
                  <a:schemeClr val="tx2"/>
                </a:solidFill>
                <a:latin typeface="Segoe Print" panose="02000600000000000000" pitchFamily="2" charset="0"/>
              </a:rPr>
              <a:t>Newly voted levies will be added based on originally certified revenue</a:t>
            </a:r>
          </a:p>
          <a:p>
            <a:pPr lvl="1"/>
            <a:r>
              <a:rPr lang="en-US" sz="2800" dirty="0" smtClean="0">
                <a:solidFill>
                  <a:schemeClr val="tx2"/>
                </a:solidFill>
                <a:latin typeface="Segoe Print" panose="02000600000000000000" pitchFamily="2" charset="0"/>
              </a:rPr>
              <a:t>Taxing authorities can only receive revenue collected previously </a:t>
            </a:r>
          </a:p>
          <a:p>
            <a:pPr lvl="1"/>
            <a:r>
              <a:rPr lang="en-US" sz="2800" dirty="0" smtClean="0">
                <a:solidFill>
                  <a:schemeClr val="tx2"/>
                </a:solidFill>
                <a:latin typeface="Segoe Print" panose="02000600000000000000" pitchFamily="2" charset="0"/>
              </a:rPr>
              <a:t>Tax decrease caused by new CAUV parcels are shared</a:t>
            </a:r>
          </a:p>
          <a:p>
            <a:pPr lvl="1"/>
            <a:endParaRPr lang="en-US" sz="3000" dirty="0" smtClean="0">
              <a:solidFill>
                <a:schemeClr val="tx2"/>
              </a:solidFill>
              <a:latin typeface="Segoe Print" panose="02000600000000000000" pitchFamily="2" charset="0"/>
            </a:endParaRPr>
          </a:p>
        </p:txBody>
      </p:sp>
    </p:spTree>
    <p:extLst>
      <p:ext uri="{BB962C8B-B14F-4D97-AF65-F5344CB8AC3E}">
        <p14:creationId xmlns:p14="http://schemas.microsoft.com/office/powerpoint/2010/main" val="226441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pPr algn="ctr"/>
            <a:r>
              <a:rPr lang="en-US" dirty="0" smtClean="0">
                <a:latin typeface="Segoe Print" panose="02000600000000000000" pitchFamily="2" charset="0"/>
              </a:rPr>
              <a:t>Extremely Simplified Example of Effective Rate</a:t>
            </a:r>
            <a:endParaRPr lang="en-US" dirty="0">
              <a:latin typeface="Segoe Print" panose="02000600000000000000" pitchFamily="2"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0570" y="1649730"/>
            <a:ext cx="7642860" cy="4472940"/>
          </a:xfrm>
        </p:spPr>
      </p:pic>
    </p:spTree>
    <p:extLst>
      <p:ext uri="{BB962C8B-B14F-4D97-AF65-F5344CB8AC3E}">
        <p14:creationId xmlns:p14="http://schemas.microsoft.com/office/powerpoint/2010/main" val="264252403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846</TotalTime>
  <Words>3703</Words>
  <Application>Microsoft Office PowerPoint</Application>
  <PresentationFormat>On-screen Show (4:3)</PresentationFormat>
  <Paragraphs>277</Paragraphs>
  <Slides>23</Slides>
  <Notes>2</Notes>
  <HiddenSlides>0</HiddenSlides>
  <MMClips>1</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Flow</vt:lpstr>
      <vt:lpstr>PowerPoint Presentation</vt:lpstr>
      <vt:lpstr>CAUV Property Reappraisals</vt:lpstr>
      <vt:lpstr>Reappraisals</vt:lpstr>
      <vt:lpstr>CAUV Soil Values</vt:lpstr>
      <vt:lpstr>CAUV Soil Values</vt:lpstr>
      <vt:lpstr>Factors Used (in flux) </vt:lpstr>
      <vt:lpstr>CAUV &amp; Reappraisals</vt:lpstr>
      <vt:lpstr>No Direct Value-to-Tax Dollar Increase</vt:lpstr>
      <vt:lpstr>Extremely Simplified Example of Effective Rate</vt:lpstr>
      <vt:lpstr>       CAUV Property  Rules </vt:lpstr>
      <vt:lpstr>Rules</vt:lpstr>
      <vt:lpstr>PowerPoint Presentation</vt:lpstr>
      <vt:lpstr>Rules</vt:lpstr>
      <vt:lpstr>Rules</vt:lpstr>
      <vt:lpstr>Appealing Removal from the CAUV Program</vt:lpstr>
      <vt:lpstr>Rules</vt:lpstr>
      <vt:lpstr>       CAUV Property  Tips </vt:lpstr>
      <vt:lpstr>Tips</vt:lpstr>
      <vt:lpstr>Tips</vt:lpstr>
      <vt:lpstr>Tips</vt:lpstr>
      <vt:lpstr>       Other Resources</vt:lpstr>
      <vt:lpstr>Other Resources</vt:lpstr>
      <vt:lpstr>Questions?</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dc:title>
  <dc:creator>Chris Sycks</dc:creator>
  <cp:lastModifiedBy>Lindsay McCullough</cp:lastModifiedBy>
  <cp:revision>64</cp:revision>
  <cp:lastPrinted>2015-11-16T20:17:06Z</cp:lastPrinted>
  <dcterms:created xsi:type="dcterms:W3CDTF">2014-01-03T20:23:44Z</dcterms:created>
  <dcterms:modified xsi:type="dcterms:W3CDTF">2015-11-17T13:53:07Z</dcterms:modified>
</cp:coreProperties>
</file>